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7" r:id="rId3"/>
  </p:sldMasterIdLst>
  <p:notesMasterIdLst>
    <p:notesMasterId r:id="rId21"/>
  </p:notesMasterIdLst>
  <p:sldIdLst>
    <p:sldId id="279" r:id="rId4"/>
    <p:sldId id="257" r:id="rId5"/>
    <p:sldId id="288" r:id="rId6"/>
    <p:sldId id="259" r:id="rId7"/>
    <p:sldId id="277" r:id="rId8"/>
    <p:sldId id="278" r:id="rId9"/>
    <p:sldId id="280" r:id="rId10"/>
    <p:sldId id="285" r:id="rId11"/>
    <p:sldId id="291" r:id="rId12"/>
    <p:sldId id="289" r:id="rId13"/>
    <p:sldId id="290" r:id="rId14"/>
    <p:sldId id="256" r:id="rId15"/>
    <p:sldId id="292" r:id="rId16"/>
    <p:sldId id="287" r:id="rId17"/>
    <p:sldId id="273" r:id="rId18"/>
    <p:sldId id="275" r:id="rId19"/>
    <p:sldId id="2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2" autoAdjust="0"/>
    <p:restoredTop sz="94660"/>
  </p:normalViewPr>
  <p:slideViewPr>
    <p:cSldViewPr snapToGrid="0">
      <p:cViewPr>
        <p:scale>
          <a:sx n="81" d="100"/>
          <a:sy n="81" d="100"/>
        </p:scale>
        <p:origin x="41" y="1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3822F-5F50-469B-B414-DE2FC9D5DB62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A6465-B45B-492E-A946-3397F5F2B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627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B36D29BC-6E8F-4648-AAE7-5648496D64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206276-56DD-405F-8D3D-920B7CD7BAD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40CBCCF0-4071-4C9E-B7A5-832F3EF028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5B874A3F-DCF2-46F1-935B-27A35022C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8D19E04B-1091-498C-901A-D2AA615FF9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A002B0-5955-4476-BAD2-D74FD77B6DA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F2CFF4A8-85EA-4DA7-9EEE-6200821B69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ECD17D10-D448-4252-B59E-5C130C5D94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8D19E04B-1091-498C-901A-D2AA615FF9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A002B0-5955-4476-BAD2-D74FD77B6DA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F2CFF4A8-85EA-4DA7-9EEE-6200821B69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ECD17D10-D448-4252-B59E-5C130C5D94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536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746D78-9172-4E20-B60D-916E2A0D4E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2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24" charset="-128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746D78-9172-4E20-B60D-916E2A0D4E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2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24" charset="-128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1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746D78-9172-4E20-B60D-916E2A0D4E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2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24" charset="-128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06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8D19E04B-1091-498C-901A-D2AA615FF9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A002B0-5955-4476-BAD2-D74FD77B6DA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F2CFF4A8-85EA-4DA7-9EEE-6200821B69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ECD17D10-D448-4252-B59E-5C130C5D94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332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18AA8-443E-43D6-9C7A-5E9734FFF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3E0BC0-FC84-4CD3-9D75-D50B1477D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AF12B-BF0E-4D21-8D3C-03155BBE7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0E7D-FA30-40F2-891C-2B94FE28C9D5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0F2A2-4576-4794-B246-30C287647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46766-894D-47CD-A5DF-BFC04B0A6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EA97-61AB-4A2D-9630-63FF5C00D0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557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AADC9-900B-4000-9933-CAD6E870B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798AE9-2D24-4CF7-B2E7-D60DB88BC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9C89F-7744-4324-B29F-22BEB961D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0E7D-FA30-40F2-891C-2B94FE28C9D5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9316D-011C-4124-88A4-804E5A719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A1CB0-F129-41EB-97AB-5E9D52C43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EA97-61AB-4A2D-9630-63FF5C00D0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649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B16A73-7E61-4362-8439-D658B793B2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F889C4-E533-447F-BBBB-AAA097CFB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B72F8-9F2F-4D4D-9D15-9E95E6C38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0E7D-FA30-40F2-891C-2B94FE28C9D5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8861B-CDBB-4F33-BB0B-95A543994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F44E5-66D3-4C11-93D1-E1D3A106F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EA97-61AB-4A2D-9630-63FF5C00D0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119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OB PPT banner 150">
            <a:extLst>
              <a:ext uri="{FF2B5EF4-FFF2-40B4-BE49-F238E27FC236}">
                <a16:creationId xmlns:a16="http://schemas.microsoft.com/office/drawing/2014/main" id="{83041DE6-0D0E-49E2-AB2D-A2E41C7382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1" y="312739"/>
            <a:ext cx="1137920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97000" y="352426"/>
            <a:ext cx="10363200" cy="1470025"/>
          </a:xfrm>
          <a:noFill/>
          <a:ln/>
        </p:spPr>
        <p:txBody>
          <a:bodyPr rIns="0"/>
          <a:lstStyle>
            <a:lvl1pPr>
              <a:defRPr sz="3200" cap="none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90651" y="2114550"/>
            <a:ext cx="10418233" cy="4338638"/>
          </a:xfrm>
        </p:spPr>
        <p:txBody>
          <a:bodyPr tIns="0" rIns="0" bIns="0"/>
          <a:lstStyle>
            <a:lvl1pPr marL="0" indent="0">
              <a:buFont typeface="Wingdings" pitchFamily="2" charset="2"/>
              <a:buNone/>
              <a:defRPr smtClean="0"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52242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757" y="1896176"/>
            <a:ext cx="10521984" cy="4572000"/>
          </a:xfrm>
        </p:spPr>
        <p:txBody>
          <a:bodyPr/>
          <a:lstStyle>
            <a:lvl1pPr>
              <a:spcBef>
                <a:spcPts val="2000"/>
              </a:spcBef>
              <a:buFont typeface="Wingdings" pitchFamily="2" charset="2"/>
              <a:buChar char="§"/>
              <a:defRPr/>
            </a:lvl1pPr>
            <a:lvl2pPr>
              <a:spcBef>
                <a:spcPts val="300"/>
              </a:spcBef>
              <a:defRPr/>
            </a:lvl2pPr>
            <a:lvl3pPr>
              <a:spcBef>
                <a:spcPts val="300"/>
              </a:spcBef>
              <a:defRPr/>
            </a:lvl3pPr>
            <a:lvl4pPr marL="1165225" indent="-273050">
              <a:spcBef>
                <a:spcPts val="300"/>
              </a:spcBef>
              <a:buFont typeface="Wingdings" pitchFamily="2" charset="2"/>
              <a:buChar char="§"/>
              <a:defRPr sz="1600">
                <a:solidFill>
                  <a:schemeClr val="bg1"/>
                </a:solidFill>
              </a:defRPr>
            </a:lvl4pPr>
            <a:lvl5pPr marL="1436688" indent="-271463">
              <a:spcBef>
                <a:spcPts val="300"/>
              </a:spcBef>
              <a:buFont typeface="Wingdings" pitchFamily="2" charset="2"/>
              <a:buChar char="§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079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od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651" y="1961460"/>
            <a:ext cx="10032091" cy="4539374"/>
          </a:xfrm>
        </p:spPr>
        <p:txBody>
          <a:bodyPr/>
          <a:lstStyle>
            <a:lvl1pPr marL="0" indent="0">
              <a:spcBef>
                <a:spcPts val="2000"/>
              </a:spcBef>
              <a:buFont typeface="Wingdings" pitchFamily="2" charset="2"/>
              <a:buNone/>
              <a:defRPr sz="1600"/>
            </a:lvl1pPr>
            <a:lvl2pPr marL="0" indent="0">
              <a:spcBef>
                <a:spcPts val="300"/>
              </a:spcBef>
              <a:buNone/>
              <a:defRPr sz="1600"/>
            </a:lvl2pPr>
            <a:lvl3pPr marL="0" indent="0">
              <a:spcBef>
                <a:spcPts val="300"/>
              </a:spcBef>
              <a:buNone/>
              <a:defRPr sz="1600"/>
            </a:lvl3pPr>
            <a:lvl4pPr marL="0" indent="0">
              <a:spcBef>
                <a:spcPts val="300"/>
              </a:spcBef>
              <a:buFont typeface="Wingdings" pitchFamily="2" charset="2"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Bef>
                <a:spcPts val="300"/>
              </a:spcBef>
              <a:buFont typeface="Wingdings" pitchFamily="2" charset="2"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577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0651" y="1959428"/>
            <a:ext cx="4822333" cy="4572000"/>
          </a:xfrm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  <a:lvl2pPr marL="271463" indent="-271463">
              <a:buFont typeface="Wingdings" pitchFamily="2" charset="2"/>
              <a:buChar char="§"/>
              <a:defRPr sz="1600">
                <a:solidFill>
                  <a:schemeClr val="bg1"/>
                </a:solidFill>
              </a:defRPr>
            </a:lvl2pPr>
            <a:lvl3pPr marL="271463" indent="-271463">
              <a:buFont typeface="Wingdings" pitchFamily="2" charset="2"/>
              <a:buChar char="§"/>
              <a:defRPr sz="1600">
                <a:solidFill>
                  <a:schemeClr val="bg1"/>
                </a:solidFill>
              </a:defRPr>
            </a:lvl3pPr>
            <a:lvl4pPr marL="271463" indent="-271463">
              <a:buFont typeface="Wingdings" pitchFamily="2" charset="2"/>
              <a:buChar char="§"/>
              <a:defRPr sz="1600">
                <a:solidFill>
                  <a:schemeClr val="bg1"/>
                </a:solidFill>
              </a:defRPr>
            </a:lvl4pPr>
            <a:lvl5pPr marL="271463" indent="-271463">
              <a:buFont typeface="Wingdings" pitchFamily="2" charset="2"/>
              <a:buChar char="§"/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152" y="1959428"/>
            <a:ext cx="4822333" cy="4572000"/>
          </a:xfrm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  <a:lvl2pPr marL="271463" indent="-271463">
              <a:buFont typeface="Wingdings" pitchFamily="2" charset="2"/>
              <a:buChar char="§"/>
              <a:defRPr sz="1600">
                <a:solidFill>
                  <a:schemeClr val="bg1"/>
                </a:solidFill>
              </a:defRPr>
            </a:lvl2pPr>
            <a:lvl3pPr marL="271463" indent="-271463">
              <a:buFont typeface="Wingdings" pitchFamily="2" charset="2"/>
              <a:buChar char="§"/>
              <a:defRPr sz="1600">
                <a:solidFill>
                  <a:schemeClr val="bg1"/>
                </a:solidFill>
              </a:defRPr>
            </a:lvl3pPr>
            <a:lvl4pPr marL="271463" indent="-271463">
              <a:buFont typeface="Wingdings" pitchFamily="2" charset="2"/>
              <a:buChar char="§"/>
              <a:defRPr sz="1600">
                <a:solidFill>
                  <a:schemeClr val="bg1"/>
                </a:solidFill>
              </a:defRPr>
            </a:lvl4pPr>
            <a:lvl5pPr marL="271463" indent="-271463">
              <a:buFont typeface="Wingdings" pitchFamily="2" charset="2"/>
              <a:buChar char="§"/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83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064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OB PPT banner 1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303214"/>
            <a:ext cx="113792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0650" y="2071679"/>
            <a:ext cx="10418233" cy="447358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385173" y="312738"/>
            <a:ext cx="10363200" cy="152694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6712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OB PPT banner 1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303214"/>
            <a:ext cx="113792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385173" y="312738"/>
            <a:ext cx="10363200" cy="152694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64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6D915-DE00-4579-9F49-64BCADDBA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BFC16-86EA-4EAA-9BD4-4749CE1A6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244ED-5F90-4172-96F8-6AE486DBE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0E7D-FA30-40F2-891C-2B94FE28C9D5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49D87-F562-4DB4-9828-7F47A40B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469BD-1576-4BA0-9163-2512C106F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EA97-61AB-4A2D-9630-63FF5C00D0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005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484" y="2071678"/>
            <a:ext cx="10807399" cy="4054485"/>
          </a:xfrm>
        </p:spPr>
        <p:txBody>
          <a:bodyPr/>
          <a:lstStyle>
            <a:lvl1pPr marL="180975" indent="-180975">
              <a:spcBef>
                <a:spcPts val="1500"/>
              </a:spcBef>
              <a:defRPr/>
            </a:lvl1pPr>
            <a:lvl2pPr marL="449263" indent="-177800">
              <a:spcBef>
                <a:spcPts val="300"/>
              </a:spcBef>
              <a:defRPr sz="1600"/>
            </a:lvl2pPr>
            <a:lvl3pPr marL="715963" indent="-182563">
              <a:spcBef>
                <a:spcPts val="300"/>
              </a:spcBef>
              <a:defRPr sz="1600"/>
            </a:lvl3pPr>
            <a:lvl4pPr marL="982663" indent="-177800">
              <a:spcBef>
                <a:spcPts val="300"/>
              </a:spcBef>
              <a:defRPr sz="1600"/>
            </a:lvl4pPr>
            <a:lvl5pPr marL="1258888" indent="-180975">
              <a:spcBef>
                <a:spcPts val="3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8120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0650" y="1959429"/>
            <a:ext cx="4830233" cy="416673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71463" indent="-271463">
              <a:defRPr sz="1600"/>
            </a:lvl2pPr>
            <a:lvl3pPr marL="533400" indent="-261938">
              <a:defRPr sz="1600"/>
            </a:lvl3pPr>
            <a:lvl4pPr marL="804863" indent="-271463">
              <a:defRPr sz="1600"/>
            </a:lvl4pPr>
            <a:lvl5pPr marL="1077913" indent="-27305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209" y="1959429"/>
            <a:ext cx="4830233" cy="416673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71463" indent="-271463">
              <a:defRPr sz="1600"/>
            </a:lvl2pPr>
            <a:lvl3pPr marL="533400" indent="-261938">
              <a:defRPr sz="1600"/>
            </a:lvl3pPr>
            <a:lvl4pPr marL="804863" indent="-271463">
              <a:defRPr sz="1600"/>
            </a:lvl4pPr>
            <a:lvl5pPr marL="1077913" indent="-27305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435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5926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59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35F56-E758-4FCC-B0A6-B45D616A5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36076-653A-4FDF-AA1F-81398C451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D066E-D39F-467B-A9CF-603A3E365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0E7D-FA30-40F2-891C-2B94FE28C9D5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5C96A-7254-4AB1-8A6C-66AF93A0A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DC371-BF8C-451B-BB26-F6E7105B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EA97-61AB-4A2D-9630-63FF5C00D0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390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C5BF6-BB9D-410B-AFBF-B43BB271E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B5678-586D-4F00-9BAF-C2888D99EE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A457B0-05AE-4075-B954-6EE11AC8A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36CD8-70B4-4F63-9CFC-038255E92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0E7D-FA30-40F2-891C-2B94FE28C9D5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47D64-71FD-4F83-A144-6CA995A5F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BCAED-4BDE-4EDF-847C-0870EF8A0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EA97-61AB-4A2D-9630-63FF5C00D0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95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8851C-50AD-43FE-8415-902D9B652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48FF2-EFF5-421B-BC2B-C731F4972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72559D-4039-4ED7-B00E-6A546A339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1DADED-C849-46E0-B80F-809CF93910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33B169-98C7-4A9D-988D-3F30550624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C22CFC-05D8-4550-8077-3C3A0CD53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0E7D-FA30-40F2-891C-2B94FE28C9D5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04B23F-6252-409A-9B6E-378CD3AC8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5B33EB-8E0F-4E34-A87C-133E32BE7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EA97-61AB-4A2D-9630-63FF5C00D0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267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74BB4-2DB0-4D6B-A855-5C3732ED4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1DA00-DCBE-4A13-947B-D7642FF99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0E7D-FA30-40F2-891C-2B94FE28C9D5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C23746-B64A-4E6E-8DDD-2C10BBF0A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B478E-709F-4662-A085-78D74EE20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EA97-61AB-4A2D-9630-63FF5C00D0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05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22FC29-9351-4E67-B45B-B8E0EE041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0E7D-FA30-40F2-891C-2B94FE28C9D5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4BAC0-0293-45AA-B8F7-861AAF0D3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C7F2F-E50B-4578-94D8-FF1C4782D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EA97-61AB-4A2D-9630-63FF5C00D0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45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915CF-8758-4900-9AE0-B95561ACA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A8CB6-700F-4EC2-B54D-61FBF1FEE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EE116-C7FC-4066-9F42-5AC707CC1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27BC6-F835-49F4-8AF5-3EB815192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0E7D-FA30-40F2-891C-2B94FE28C9D5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B8D9D-65C4-4808-B1CB-31C06FB6D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69473-2AB3-4DA0-A376-24663A8ED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EA97-61AB-4A2D-9630-63FF5C00D0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568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7D131-DBBD-422B-81FC-9EB9252F6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87615C-5856-460D-B9F6-0787CAC812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8FA15C-1228-4E4A-9CDA-C13D0EACB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F10C3-C483-4270-9737-349922E56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0E7D-FA30-40F2-891C-2B94FE28C9D5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BD410-2A37-481B-AD67-1325F5DA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14FB3F-161B-49A7-A743-4EE7C4422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EA97-61AB-4A2D-9630-63FF5C00D0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16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89404F-9F5F-4FAC-A071-A49CFAD24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05A46-94DD-4B94-96F9-CB2E20B96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FBB20-C58C-4D69-9460-73676BA4B3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10E7D-FA30-40F2-891C-2B94FE28C9D5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D3D51-AB5D-4D52-BD47-EDFE8E7421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4AC9F-B9EA-4F66-B37E-45280536BE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0EA97-61AB-4A2D-9630-63FF5C00D0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56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5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OB PPT logo 150">
            <a:extLst>
              <a:ext uri="{FF2B5EF4-FFF2-40B4-BE49-F238E27FC236}">
                <a16:creationId xmlns:a16="http://schemas.microsoft.com/office/drawing/2014/main" id="{DB695644-7AF9-4A04-97F9-5AACCAFECF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03214"/>
            <a:ext cx="1137920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6DE22696-A455-4DF3-ABC6-6B03DBDF21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90651" y="482600"/>
            <a:ext cx="815974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5">
            <a:extLst>
              <a:ext uri="{FF2B5EF4-FFF2-40B4-BE49-F238E27FC236}">
                <a16:creationId xmlns:a16="http://schemas.microsoft.com/office/drawing/2014/main" id="{876E6ACD-D194-4DC5-89FE-DAB6478C55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60967" y="1844676"/>
            <a:ext cx="1089025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20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2800" b="1" cap="all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1pPr>
      <a:lvl2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5pPr>
      <a:lvl6pPr marL="457200" algn="l" rtl="0" fontAlgn="base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24" charset="0"/>
          <a:ea typeface="ＭＳ Ｐゴシック" pitchFamily="124" charset="-128"/>
        </a:defRPr>
      </a:lvl6pPr>
      <a:lvl7pPr marL="914400" algn="l" rtl="0" fontAlgn="base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24" charset="0"/>
          <a:ea typeface="ＭＳ Ｐゴシック" pitchFamily="124" charset="-128"/>
        </a:defRPr>
      </a:lvl7pPr>
      <a:lvl8pPr marL="1371600" algn="l" rtl="0" fontAlgn="base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24" charset="0"/>
          <a:ea typeface="ＭＳ Ｐゴシック" pitchFamily="124" charset="-128"/>
        </a:defRPr>
      </a:lvl8pPr>
      <a:lvl9pPr marL="1828800" algn="l" rtl="0" fontAlgn="base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24" charset="0"/>
          <a:ea typeface="ＭＳ Ｐゴシック" pitchFamily="124" charset="-128"/>
        </a:defRPr>
      </a:lvl9pPr>
    </p:titleStyle>
    <p:bodyStyle>
      <a:lvl1pPr marL="176213" indent="-176213" algn="l" rtl="0" eaLnBrk="0" fontAlgn="base" hangingPunct="0">
        <a:spcBef>
          <a:spcPts val="1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23888" indent="-171450" algn="l" rtl="0" eaLnBrk="0" fontAlgn="base" hangingPunct="0">
        <a:spcBef>
          <a:spcPts val="300"/>
        </a:spcBef>
        <a:spcAft>
          <a:spcPct val="0"/>
        </a:spcAft>
        <a:buFont typeface="Wingdings" panose="05000000000000000000" pitchFamily="2" charset="2"/>
        <a:buChar char="§"/>
        <a:defRPr sz="1600">
          <a:solidFill>
            <a:schemeClr val="bg1"/>
          </a:solidFill>
          <a:latin typeface="+mn-lt"/>
          <a:ea typeface="+mn-ea"/>
        </a:defRPr>
      </a:lvl2pPr>
      <a:lvl3pPr marL="1073150" indent="-173038" algn="l" rtl="0" eaLnBrk="0" fontAlgn="base" hangingPunct="0">
        <a:spcBef>
          <a:spcPts val="300"/>
        </a:spcBef>
        <a:spcAft>
          <a:spcPct val="0"/>
        </a:spcAft>
        <a:buFont typeface="Wingdings" panose="05000000000000000000" pitchFamily="2" charset="2"/>
        <a:buChar char="§"/>
        <a:defRPr sz="1600">
          <a:solidFill>
            <a:schemeClr val="bg1"/>
          </a:solidFill>
          <a:latin typeface="+mn-lt"/>
          <a:ea typeface="+mn-ea"/>
        </a:defRPr>
      </a:lvl3pPr>
      <a:lvl4pPr marL="1520825" indent="-166688" algn="l" rtl="0" eaLnBrk="0" fontAlgn="base" hangingPunct="0">
        <a:spcBef>
          <a:spcPts val="300"/>
        </a:spcBef>
        <a:spcAft>
          <a:spcPct val="0"/>
        </a:spcAft>
        <a:buFont typeface="Wingdings" panose="05000000000000000000" pitchFamily="2" charset="2"/>
        <a:buChar char="§"/>
        <a:defRPr sz="1600">
          <a:solidFill>
            <a:schemeClr val="bg1"/>
          </a:solidFill>
          <a:latin typeface="+mn-lt"/>
          <a:ea typeface="+mn-ea"/>
        </a:defRPr>
      </a:lvl4pPr>
      <a:lvl5pPr marL="1970088" indent="-173038" algn="l" rtl="0" eaLnBrk="0" fontAlgn="base" hangingPunct="0">
        <a:spcBef>
          <a:spcPts val="300"/>
        </a:spcBef>
        <a:spcAft>
          <a:spcPct val="0"/>
        </a:spcAft>
        <a:buFont typeface="Wingdings" panose="05000000000000000000" pitchFamily="2" charset="2"/>
        <a:buChar char="§"/>
        <a:defRPr sz="16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55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OB PPT logo 150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400" y="303214"/>
            <a:ext cx="113792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1" y="338139"/>
            <a:ext cx="10437284" cy="947737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2071689"/>
            <a:ext cx="104394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19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setsearch.research.google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udemy.com/course/python-programming-beginner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chema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blog.google/products/search/discovering-millions-datasets-web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ypi.org/project/IMDbPY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5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0">
            <a:extLst>
              <a:ext uri="{FF2B5EF4-FFF2-40B4-BE49-F238E27FC236}">
                <a16:creationId xmlns:a16="http://schemas.microsoft.com/office/drawing/2014/main" id="{28730EBE-0CD9-4ED2-9FB7-C8E96B221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8" y="2114550"/>
            <a:ext cx="7129462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000"/>
              </a:spcBef>
              <a:buFont typeface="Wingdings" panose="05000000000000000000" pitchFamily="2" charset="2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300"/>
              </a:spcBef>
              <a:buFont typeface="Wingdings" panose="05000000000000000000" pitchFamily="2" charset="2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300"/>
              </a:spcBef>
              <a:buFont typeface="Wingdings" panose="05000000000000000000" pitchFamily="2" charset="2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300"/>
              </a:spcBef>
              <a:buFont typeface="Wingdings" panose="05000000000000000000" pitchFamily="2" charset="2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Font typeface="Wingdings" panose="05000000000000000000" pitchFamily="2" charset="2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ts val="300"/>
              </a:spcBef>
              <a:spcAft>
                <a:spcPct val="0"/>
              </a:spcAft>
              <a:buFont typeface="Wingdings" panose="05000000000000000000" pitchFamily="2" charset="2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ts val="300"/>
              </a:spcBef>
              <a:spcAft>
                <a:spcPct val="0"/>
              </a:spcAft>
              <a:buFont typeface="Wingdings" panose="05000000000000000000" pitchFamily="2" charset="2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ts val="300"/>
              </a:spcBef>
              <a:spcAft>
                <a:spcPct val="0"/>
              </a:spcAft>
              <a:buFont typeface="Wingdings" panose="05000000000000000000" pitchFamily="2" charset="2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ts val="300"/>
              </a:spcBef>
              <a:spcAft>
                <a:spcPct val="0"/>
              </a:spcAft>
              <a:buFont typeface="Wingdings" panose="05000000000000000000" pitchFamily="2" charset="2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</a:rPr>
              <a:t>By Robert Williamson PhD student: </a:t>
            </a:r>
          </a:p>
          <a:p>
            <a:pPr eaLnBrk="0" fontAlgn="base" hangingPunct="0"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  <a:p>
            <a:pPr eaLnBrk="0" fontAlgn="base" hangingPunct="0"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</a:rPr>
              <a:t>Research  areas: </a:t>
            </a:r>
            <a:r>
              <a:rPr lang="en-US" altLang="en-US" i="1" dirty="0">
                <a:solidFill>
                  <a:srgbClr val="FFFFFF"/>
                </a:solidFill>
              </a:rPr>
              <a:t>British Government film policy during World War II </a:t>
            </a:r>
          </a:p>
        </p:txBody>
      </p:sp>
      <p:sp>
        <p:nvSpPr>
          <p:cNvPr id="4098" name="Rectangle 5">
            <a:extLst>
              <a:ext uri="{FF2B5EF4-FFF2-40B4-BE49-F238E27FC236}">
                <a16:creationId xmlns:a16="http://schemas.microsoft.com/office/drawing/2014/main" id="{6BB19144-168C-46AE-90E3-109EEB4A03A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2800" dirty="0"/>
              <a:t>Databases for research with an example of using</a:t>
            </a:r>
            <a:br>
              <a:rPr lang="en-US" altLang="en-US" sz="2800" dirty="0"/>
            </a:br>
            <a:r>
              <a:rPr lang="en-US" altLang="en-US" sz="2800" dirty="0"/>
              <a:t>Python and IMDb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7CA0A5-DE63-4FC1-9612-1986291CEC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4" t="11961" r="1" b="4706"/>
          <a:stretch/>
        </p:blipFill>
        <p:spPr>
          <a:xfrm>
            <a:off x="1008528" y="820270"/>
            <a:ext cx="10230971" cy="571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23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9C9307-5E1E-4598-92C0-25161AD479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0" t="11765" b="4649"/>
          <a:stretch/>
        </p:blipFill>
        <p:spPr>
          <a:xfrm>
            <a:off x="17324" y="235324"/>
            <a:ext cx="11896770" cy="630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00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35006" y="604568"/>
            <a:ext cx="4654297" cy="55778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707545-8F95-41F9-8842-8A072EA612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1531" y="985419"/>
            <a:ext cx="3785030" cy="3301125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4400" dirty="0">
                <a:solidFill>
                  <a:srgbClr val="FFFFFF"/>
                </a:solidFill>
              </a:rPr>
              <a:t>IMDb database contents and their relationships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C18EEF-CC5F-41A3-ADD7-95A606088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1530" y="4424975"/>
            <a:ext cx="3785031" cy="1443163"/>
          </a:xfrm>
          <a:noFill/>
        </p:spPr>
        <p:txBody>
          <a:bodyPr>
            <a:normAutofit/>
          </a:bodyPr>
          <a:lstStyle/>
          <a:p>
            <a:pPr algn="l"/>
            <a:endParaRPr lang="en-GB" sz="220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D88EC4-37B9-471B-958E-1841D1D3E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053" y="604568"/>
            <a:ext cx="5663388" cy="557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69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5217" y="338139"/>
            <a:ext cx="10403667" cy="9477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Python programming language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562994" y="1452283"/>
            <a:ext cx="7349356" cy="5067578"/>
          </a:xfrm>
        </p:spPr>
        <p:txBody>
          <a:bodyPr/>
          <a:lstStyle/>
          <a:p>
            <a:r>
              <a:rPr lang="en-GB" dirty="0">
                <a:cs typeface="Times New Roman" panose="02020603050405020304" pitchFamily="18" charset="0"/>
              </a:rPr>
              <a:t>Presence of Third Party Modules: ...</a:t>
            </a:r>
          </a:p>
          <a:p>
            <a:r>
              <a:rPr lang="en-GB" dirty="0">
                <a:cs typeface="Times New Roman" panose="02020603050405020304" pitchFamily="18" charset="0"/>
              </a:rPr>
              <a:t>Extensive Support Libraries: ...</a:t>
            </a:r>
          </a:p>
          <a:p>
            <a:r>
              <a:rPr lang="en-GB" dirty="0">
                <a:cs typeface="Times New Roman" panose="02020603050405020304" pitchFamily="18" charset="0"/>
              </a:rPr>
              <a:t>Open Source and Community Development: ...</a:t>
            </a:r>
          </a:p>
          <a:p>
            <a:r>
              <a:rPr lang="en-GB" dirty="0">
                <a:cs typeface="Times New Roman" panose="02020603050405020304" pitchFamily="18" charset="0"/>
              </a:rPr>
              <a:t>Learning Ease and Support Available: ...</a:t>
            </a:r>
          </a:p>
          <a:p>
            <a:r>
              <a:rPr lang="en-GB" dirty="0">
                <a:cs typeface="Times New Roman" panose="02020603050405020304" pitchFamily="18" charset="0"/>
              </a:rPr>
              <a:t>User-friendly Data Structures: ...</a:t>
            </a:r>
          </a:p>
          <a:p>
            <a:r>
              <a:rPr lang="en-GB" dirty="0">
                <a:cs typeface="Times New Roman" panose="02020603050405020304" pitchFamily="18" charset="0"/>
              </a:rPr>
              <a:t>Productivity and Speed: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90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0B49CBE-3980-4093-B44C-33FB39E6DE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8" t="17933" r="34407" b="21909"/>
          <a:stretch/>
        </p:blipFill>
        <p:spPr>
          <a:xfrm>
            <a:off x="368999" y="343557"/>
            <a:ext cx="8727936" cy="621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4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DEC820-F6B9-41AC-99B8-442CAD5212D5}"/>
              </a:ext>
            </a:extLst>
          </p:cNvPr>
          <p:cNvSpPr/>
          <p:nvPr/>
        </p:nvSpPr>
        <p:spPr>
          <a:xfrm>
            <a:off x="1546412" y="-267653"/>
            <a:ext cx="7597588" cy="4820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dirty="0">
                <a:solidFill>
                  <a:srgbClr val="101094"/>
                </a:solidFill>
                <a:latin typeface="inherit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dirty="0">
                <a:solidFill>
                  <a:srgbClr val="101094"/>
                </a:solidFill>
                <a:latin typeface="inherit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dirty="0">
                <a:solidFill>
                  <a:srgbClr val="101094"/>
                </a:solidFill>
                <a:latin typeface="inherit"/>
                <a:ea typeface="Times New Roman" panose="02020603050405020304" pitchFamily="18" charset="0"/>
                <a:cs typeface="Consolas" panose="020B0609020204030204" pitchFamily="49" charset="0"/>
              </a:rPr>
              <a:t>import</a:t>
            </a:r>
            <a:r>
              <a:rPr lang="en-GB" dirty="0">
                <a:solidFill>
                  <a:srgbClr val="303336"/>
                </a:solidFill>
                <a:latin typeface="inherit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303336"/>
                </a:solidFill>
                <a:latin typeface="inherit"/>
                <a:ea typeface="Times New Roman" panose="02020603050405020304" pitchFamily="18" charset="0"/>
                <a:cs typeface="Consolas" panose="020B0609020204030204" pitchFamily="49" charset="0"/>
              </a:rPr>
              <a:t>imdb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dirty="0" err="1">
                <a:solidFill>
                  <a:srgbClr val="303336"/>
                </a:solidFill>
                <a:latin typeface="inherit"/>
                <a:ea typeface="Times New Roman" panose="02020603050405020304" pitchFamily="18" charset="0"/>
                <a:cs typeface="Consolas" panose="020B0609020204030204" pitchFamily="49" charset="0"/>
              </a:rPr>
              <a:t>ia</a:t>
            </a:r>
            <a:r>
              <a:rPr lang="en-GB" dirty="0">
                <a:solidFill>
                  <a:srgbClr val="303336"/>
                </a:solidFill>
                <a:latin typeface="inherit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en-GB" dirty="0" err="1">
                <a:solidFill>
                  <a:srgbClr val="303336"/>
                </a:solidFill>
                <a:latin typeface="inherit"/>
                <a:ea typeface="Times New Roman" panose="02020603050405020304" pitchFamily="18" charset="0"/>
                <a:cs typeface="Consolas" panose="020B0609020204030204" pitchFamily="49" charset="0"/>
              </a:rPr>
              <a:t>imdb.</a:t>
            </a:r>
            <a:r>
              <a:rPr lang="en-GB" dirty="0" err="1">
                <a:solidFill>
                  <a:srgbClr val="2B91AF"/>
                </a:solidFill>
                <a:latin typeface="inherit"/>
                <a:ea typeface="Times New Roman" panose="02020603050405020304" pitchFamily="18" charset="0"/>
                <a:cs typeface="Consolas" panose="020B0609020204030204" pitchFamily="49" charset="0"/>
              </a:rPr>
              <a:t>IMDb</a:t>
            </a:r>
            <a:r>
              <a:rPr lang="en-GB" dirty="0">
                <a:solidFill>
                  <a:srgbClr val="303336"/>
                </a:solidFill>
                <a:latin typeface="inherit"/>
                <a:ea typeface="Times New Roman" panose="02020603050405020304" pitchFamily="18" charset="0"/>
                <a:cs typeface="Consolas" panose="020B0609020204030204" pitchFamily="49" charset="0"/>
              </a:rPr>
              <a:t>()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dirty="0">
                <a:solidFill>
                  <a:srgbClr val="303336"/>
                </a:solidFill>
                <a:latin typeface="inherit"/>
                <a:ea typeface="Times New Roman" panose="02020603050405020304" pitchFamily="18" charset="0"/>
                <a:cs typeface="Consolas" panose="020B0609020204030204" pitchFamily="49" charset="0"/>
              </a:rPr>
              <a:t>top250 = ia.get_top250_movies()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dirty="0">
                <a:solidFill>
                  <a:srgbClr val="303336"/>
                </a:solidFill>
                <a:latin typeface="inherit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dirty="0">
                <a:solidFill>
                  <a:srgbClr val="858C93"/>
                </a:solidFill>
                <a:latin typeface="inherit"/>
                <a:ea typeface="Times New Roman" panose="02020603050405020304" pitchFamily="18" charset="0"/>
                <a:cs typeface="Consolas" panose="020B0609020204030204" pitchFamily="49" charset="0"/>
              </a:rPr>
              <a:t># Iterate through the first 20 movies in the top 250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dirty="0">
                <a:solidFill>
                  <a:srgbClr val="101094"/>
                </a:solidFill>
                <a:latin typeface="inherit"/>
                <a:ea typeface="Times New Roman" panose="02020603050405020304" pitchFamily="18" charset="0"/>
                <a:cs typeface="Consolas" panose="020B0609020204030204" pitchFamily="49" charset="0"/>
              </a:rPr>
              <a:t>for</a:t>
            </a:r>
            <a:r>
              <a:rPr lang="en-GB" dirty="0">
                <a:solidFill>
                  <a:srgbClr val="303336"/>
                </a:solidFill>
                <a:latin typeface="inherit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303336"/>
                </a:solidFill>
                <a:latin typeface="inherit"/>
                <a:ea typeface="Times New Roman" panose="02020603050405020304" pitchFamily="18" charset="0"/>
                <a:cs typeface="Consolas" panose="020B0609020204030204" pitchFamily="49" charset="0"/>
              </a:rPr>
              <a:t>movie_count</a:t>
            </a:r>
            <a:r>
              <a:rPr lang="en-GB" dirty="0">
                <a:solidFill>
                  <a:srgbClr val="303336"/>
                </a:solidFill>
                <a:latin typeface="inherit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GB" dirty="0">
                <a:solidFill>
                  <a:srgbClr val="101094"/>
                </a:solidFill>
                <a:latin typeface="inherit"/>
                <a:ea typeface="Times New Roman" panose="02020603050405020304" pitchFamily="18" charset="0"/>
                <a:cs typeface="Consolas" panose="020B0609020204030204" pitchFamily="49" charset="0"/>
              </a:rPr>
              <a:t>in</a:t>
            </a:r>
            <a:r>
              <a:rPr lang="en-GB" dirty="0">
                <a:solidFill>
                  <a:srgbClr val="303336"/>
                </a:solidFill>
                <a:latin typeface="inherit"/>
                <a:ea typeface="Times New Roman" panose="02020603050405020304" pitchFamily="18" charset="0"/>
                <a:cs typeface="Consolas" panose="020B0609020204030204" pitchFamily="49" charset="0"/>
              </a:rPr>
              <a:t> range(</a:t>
            </a:r>
            <a:r>
              <a:rPr lang="en-GB" dirty="0">
                <a:solidFill>
                  <a:srgbClr val="7D2727"/>
                </a:solidFill>
                <a:latin typeface="inherit"/>
                <a:ea typeface="Times New Roman" panose="02020603050405020304" pitchFamily="18" charset="0"/>
                <a:cs typeface="Consolas" panose="020B0609020204030204" pitchFamily="49" charset="0"/>
              </a:rPr>
              <a:t>0</a:t>
            </a:r>
            <a:r>
              <a:rPr lang="en-GB" dirty="0">
                <a:solidFill>
                  <a:srgbClr val="303336"/>
                </a:solidFill>
                <a:latin typeface="inherit"/>
                <a:ea typeface="Times New Roman" panose="02020603050405020304" pitchFamily="18" charset="0"/>
                <a:cs typeface="Consolas" panose="020B0609020204030204" pitchFamily="49" charset="0"/>
              </a:rPr>
              <a:t>, </a:t>
            </a:r>
            <a:r>
              <a:rPr lang="en-GB" dirty="0">
                <a:solidFill>
                  <a:srgbClr val="7D2727"/>
                </a:solidFill>
                <a:latin typeface="inherit"/>
                <a:ea typeface="Times New Roman" panose="02020603050405020304" pitchFamily="18" charset="0"/>
                <a:cs typeface="Consolas" panose="020B0609020204030204" pitchFamily="49" charset="0"/>
              </a:rPr>
              <a:t>20</a:t>
            </a:r>
            <a:r>
              <a:rPr lang="en-GB" dirty="0">
                <a:solidFill>
                  <a:srgbClr val="303336"/>
                </a:solidFill>
                <a:latin typeface="inherit"/>
                <a:ea typeface="Times New Roman" panose="02020603050405020304" pitchFamily="18" charset="0"/>
                <a:cs typeface="Consolas" panose="020B0609020204030204" pitchFamily="49" charset="0"/>
              </a:rPr>
              <a:t>):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dirty="0">
                <a:solidFill>
                  <a:srgbClr val="303336"/>
                </a:solidFill>
                <a:latin typeface="inherit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858C93"/>
                </a:solidFill>
                <a:latin typeface="inherit"/>
                <a:ea typeface="Times New Roman" panose="02020603050405020304" pitchFamily="18" charset="0"/>
                <a:cs typeface="Consolas" panose="020B0609020204030204" pitchFamily="49" charset="0"/>
              </a:rPr>
              <a:t># First, retrieve the movie object using its ID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dirty="0">
                <a:solidFill>
                  <a:srgbClr val="303336"/>
                </a:solidFill>
                <a:latin typeface="inherit"/>
                <a:ea typeface="Times New Roman" panose="02020603050405020304" pitchFamily="18" charset="0"/>
                <a:cs typeface="Consolas" panose="020B0609020204030204" pitchFamily="49" charset="0"/>
              </a:rPr>
              <a:t>    movie = </a:t>
            </a:r>
            <a:r>
              <a:rPr lang="en-GB" dirty="0" err="1">
                <a:solidFill>
                  <a:srgbClr val="303336"/>
                </a:solidFill>
                <a:latin typeface="inherit"/>
                <a:ea typeface="Times New Roman" panose="02020603050405020304" pitchFamily="18" charset="0"/>
                <a:cs typeface="Consolas" panose="020B0609020204030204" pitchFamily="49" charset="0"/>
              </a:rPr>
              <a:t>ia.get_movie</a:t>
            </a:r>
            <a:r>
              <a:rPr lang="en-GB" dirty="0">
                <a:solidFill>
                  <a:srgbClr val="303336"/>
                </a:solidFill>
                <a:latin typeface="inherit"/>
                <a:ea typeface="Times New Roman" panose="02020603050405020304" pitchFamily="18" charset="0"/>
                <a:cs typeface="Consolas" panose="020B0609020204030204" pitchFamily="49" charset="0"/>
              </a:rPr>
              <a:t>(top250[</a:t>
            </a:r>
            <a:r>
              <a:rPr lang="en-GB" dirty="0" err="1">
                <a:solidFill>
                  <a:srgbClr val="303336"/>
                </a:solidFill>
                <a:latin typeface="inherit"/>
                <a:ea typeface="Times New Roman" panose="02020603050405020304" pitchFamily="18" charset="0"/>
                <a:cs typeface="Consolas" panose="020B0609020204030204" pitchFamily="49" charset="0"/>
              </a:rPr>
              <a:t>movie_count</a:t>
            </a:r>
            <a:r>
              <a:rPr lang="en-GB" dirty="0">
                <a:solidFill>
                  <a:srgbClr val="303336"/>
                </a:solidFill>
                <a:latin typeface="inherit"/>
                <a:ea typeface="Times New Roman" panose="02020603050405020304" pitchFamily="18" charset="0"/>
                <a:cs typeface="Consolas" panose="020B0609020204030204" pitchFamily="49" charset="0"/>
              </a:rPr>
              <a:t>].</a:t>
            </a:r>
            <a:r>
              <a:rPr lang="en-GB" dirty="0" err="1">
                <a:solidFill>
                  <a:srgbClr val="303336"/>
                </a:solidFill>
                <a:latin typeface="inherit"/>
                <a:ea typeface="Times New Roman" panose="02020603050405020304" pitchFamily="18" charset="0"/>
                <a:cs typeface="Consolas" panose="020B0609020204030204" pitchFamily="49" charset="0"/>
              </a:rPr>
              <a:t>movieID</a:t>
            </a:r>
            <a:r>
              <a:rPr lang="en-GB" dirty="0">
                <a:solidFill>
                  <a:srgbClr val="303336"/>
                </a:solidFill>
                <a:latin typeface="inherit"/>
                <a:ea typeface="Times New Roman" panose="02020603050405020304" pitchFamily="18" charset="0"/>
                <a:cs typeface="Consolas" panose="020B0609020204030204" pitchFamily="49" charset="0"/>
              </a:rPr>
              <a:t>)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dirty="0">
                <a:solidFill>
                  <a:srgbClr val="303336"/>
                </a:solidFill>
                <a:latin typeface="inherit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858C93"/>
                </a:solidFill>
                <a:latin typeface="inherit"/>
                <a:ea typeface="Times New Roman" panose="02020603050405020304" pitchFamily="18" charset="0"/>
                <a:cs typeface="Consolas" panose="020B0609020204030204" pitchFamily="49" charset="0"/>
              </a:rPr>
              <a:t># Print movie title and genres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dirty="0">
                <a:solidFill>
                  <a:srgbClr val="303336"/>
                </a:solidFill>
                <a:latin typeface="inherit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101094"/>
                </a:solidFill>
                <a:latin typeface="inherit"/>
                <a:ea typeface="Times New Roman" panose="02020603050405020304" pitchFamily="18" charset="0"/>
                <a:cs typeface="Consolas" panose="020B0609020204030204" pitchFamily="49" charset="0"/>
              </a:rPr>
              <a:t>print</a:t>
            </a:r>
            <a:r>
              <a:rPr lang="en-GB" dirty="0">
                <a:solidFill>
                  <a:srgbClr val="303336"/>
                </a:solidFill>
                <a:latin typeface="inherit"/>
                <a:ea typeface="Times New Roman" panose="02020603050405020304" pitchFamily="18" charset="0"/>
                <a:cs typeface="Consolas" panose="020B0609020204030204" pitchFamily="49" charset="0"/>
              </a:rPr>
              <a:t>(movie[</a:t>
            </a:r>
            <a:r>
              <a:rPr lang="en-GB" dirty="0">
                <a:solidFill>
                  <a:srgbClr val="7D2727"/>
                </a:solidFill>
                <a:latin typeface="inherit"/>
                <a:ea typeface="Times New Roman" panose="02020603050405020304" pitchFamily="18" charset="0"/>
                <a:cs typeface="Consolas" panose="020B0609020204030204" pitchFamily="49" charset="0"/>
              </a:rPr>
              <a:t>'title'</a:t>
            </a:r>
            <a:r>
              <a:rPr lang="en-GB" dirty="0">
                <a:solidFill>
                  <a:srgbClr val="303336"/>
                </a:solidFill>
                <a:latin typeface="inherit"/>
                <a:ea typeface="Times New Roman" panose="02020603050405020304" pitchFamily="18" charset="0"/>
                <a:cs typeface="Consolas" panose="020B0609020204030204" pitchFamily="49" charset="0"/>
              </a:rPr>
              <a:t>])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dirty="0">
                <a:solidFill>
                  <a:srgbClr val="303336"/>
                </a:solidFill>
                <a:latin typeface="inherit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101094"/>
                </a:solidFill>
                <a:latin typeface="inherit"/>
                <a:ea typeface="Times New Roman" panose="02020603050405020304" pitchFamily="18" charset="0"/>
                <a:cs typeface="Consolas" panose="020B0609020204030204" pitchFamily="49" charset="0"/>
              </a:rPr>
              <a:t>print</a:t>
            </a:r>
            <a:r>
              <a:rPr lang="en-GB" dirty="0">
                <a:solidFill>
                  <a:srgbClr val="303336"/>
                </a:solidFill>
                <a:latin typeface="inherit"/>
                <a:ea typeface="Times New Roman" panose="02020603050405020304" pitchFamily="18" charset="0"/>
                <a:cs typeface="Consolas" panose="020B0609020204030204" pitchFamily="49" charset="0"/>
              </a:rPr>
              <a:t>(*movie[</a:t>
            </a:r>
            <a:r>
              <a:rPr lang="en-GB" dirty="0">
                <a:solidFill>
                  <a:srgbClr val="7D2727"/>
                </a:solidFill>
                <a:latin typeface="inherit"/>
                <a:ea typeface="Times New Roman" panose="02020603050405020304" pitchFamily="18" charset="0"/>
                <a:cs typeface="Consolas" panose="020B0609020204030204" pitchFamily="49" charset="0"/>
              </a:rPr>
              <a:t>'genres'</a:t>
            </a:r>
            <a:r>
              <a:rPr lang="en-GB" dirty="0">
                <a:solidFill>
                  <a:srgbClr val="303336"/>
                </a:solidFill>
                <a:latin typeface="inherit"/>
                <a:ea typeface="Times New Roman" panose="02020603050405020304" pitchFamily="18" charset="0"/>
                <a:cs typeface="Consolas" panose="020B0609020204030204" pitchFamily="49" charset="0"/>
              </a:rPr>
              <a:t>], </a:t>
            </a:r>
            <a:r>
              <a:rPr lang="en-GB" dirty="0" err="1">
                <a:solidFill>
                  <a:srgbClr val="303336"/>
                </a:solidFill>
                <a:latin typeface="inherit"/>
                <a:ea typeface="Times New Roman" panose="02020603050405020304" pitchFamily="18" charset="0"/>
                <a:cs typeface="Consolas" panose="020B0609020204030204" pitchFamily="49" charset="0"/>
              </a:rPr>
              <a:t>sep</a:t>
            </a:r>
            <a:r>
              <a:rPr lang="en-GB" dirty="0">
                <a:solidFill>
                  <a:srgbClr val="303336"/>
                </a:solidFill>
                <a:latin typeface="inherit"/>
                <a:ea typeface="Times New Roman" panose="02020603050405020304" pitchFamily="18" charset="0"/>
                <a:cs typeface="Consolas" panose="020B0609020204030204" pitchFamily="49" charset="0"/>
              </a:rPr>
              <a:t>=</a:t>
            </a:r>
            <a:r>
              <a:rPr lang="en-GB" dirty="0">
                <a:solidFill>
                  <a:srgbClr val="7D2727"/>
                </a:solidFill>
                <a:latin typeface="inherit"/>
                <a:ea typeface="Times New Roman" panose="02020603050405020304" pitchFamily="18" charset="0"/>
                <a:cs typeface="Consolas" panose="020B0609020204030204" pitchFamily="49" charset="0"/>
              </a:rPr>
              <a:t>", "</a:t>
            </a:r>
            <a:r>
              <a:rPr lang="en-GB" dirty="0">
                <a:solidFill>
                  <a:srgbClr val="303336"/>
                </a:solidFill>
                <a:latin typeface="inherit"/>
                <a:ea typeface="Times New Roman" panose="02020603050405020304" pitchFamily="18" charset="0"/>
                <a:cs typeface="Consolas" panose="020B0609020204030204" pitchFamily="49" charset="0"/>
              </a:rPr>
              <a:t>)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fontAlgn="base"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733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BF0879-94CB-4E65-AD04-4F97FE6B3C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83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>
            <a:extLst>
              <a:ext uri="{FF2B5EF4-FFF2-40B4-BE49-F238E27FC236}">
                <a16:creationId xmlns:a16="http://schemas.microsoft.com/office/drawing/2014/main" id="{BAC27BD3-2649-4353-8F3B-630785759B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/>
              <a:t>CONCLUSIONS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5123" name="Rectangle 10">
            <a:extLst>
              <a:ext uri="{FF2B5EF4-FFF2-40B4-BE49-F238E27FC236}">
                <a16:creationId xmlns:a16="http://schemas.microsoft.com/office/drawing/2014/main" id="{0E42DD1E-C7CC-4872-AB48-B7E99D6EC9C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66988" y="2114550"/>
            <a:ext cx="7129462" cy="43386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Ongoing: Datasets being made public and being put on line:- </a:t>
            </a:r>
            <a:r>
              <a:rPr lang="en-GB" dirty="0">
                <a:hlinkClick r:id="rId3"/>
              </a:rPr>
              <a:t>https://datasetsearch.research.google.com/</a:t>
            </a:r>
            <a:endParaRPr lang="en-US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Searching Datasets is improving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With code (</a:t>
            </a:r>
            <a:r>
              <a:rPr lang="en-US" altLang="en-US" dirty="0" err="1"/>
              <a:t>eg</a:t>
            </a:r>
            <a:r>
              <a:rPr lang="en-US" altLang="en-US" dirty="0"/>
              <a:t> Python), sophisticated searches can be performed.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Free 5 hour course online for Python :- </a:t>
            </a:r>
            <a:r>
              <a:rPr lang="en-GB" dirty="0">
                <a:hlinkClick r:id="rId4"/>
              </a:rPr>
              <a:t>https://www.udemy.com/course/python-programming-beginners/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7340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>
            <a:extLst>
              <a:ext uri="{FF2B5EF4-FFF2-40B4-BE49-F238E27FC236}">
                <a16:creationId xmlns:a16="http://schemas.microsoft.com/office/drawing/2014/main" id="{BAC27BD3-2649-4353-8F3B-630785759B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/>
              <a:t>INTRODUCTION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5123" name="Rectangle 10">
            <a:extLst>
              <a:ext uri="{FF2B5EF4-FFF2-40B4-BE49-F238E27FC236}">
                <a16:creationId xmlns:a16="http://schemas.microsoft.com/office/drawing/2014/main" id="{0E42DD1E-C7CC-4872-AB48-B7E99D6EC9C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66988" y="2114550"/>
            <a:ext cx="7129462" cy="43386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Google open access databases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IMDb film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Python and IMDb using </a:t>
            </a:r>
            <a:r>
              <a:rPr lang="en-US" altLang="en-US" dirty="0" err="1"/>
              <a:t>IMDbpy</a:t>
            </a:r>
            <a:endParaRPr lang="en-US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Conclusions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>
            <a:extLst>
              <a:ext uri="{FF2B5EF4-FFF2-40B4-BE49-F238E27FC236}">
                <a16:creationId xmlns:a16="http://schemas.microsoft.com/office/drawing/2014/main" id="{BAC27BD3-2649-4353-8F3B-630785759B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/>
              <a:t>INTRODUCTION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5123" name="Rectangle 10">
            <a:extLst>
              <a:ext uri="{FF2B5EF4-FFF2-40B4-BE49-F238E27FC236}">
                <a16:creationId xmlns:a16="http://schemas.microsoft.com/office/drawing/2014/main" id="{0E42DD1E-C7CC-4872-AB48-B7E99D6EC9C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66988" y="2114550"/>
            <a:ext cx="7129462" cy="4338638"/>
          </a:xfrm>
        </p:spPr>
        <p:txBody>
          <a:bodyPr/>
          <a:lstStyle/>
          <a:p>
            <a:r>
              <a:rPr lang="en-GB" dirty="0"/>
              <a:t>“To do film history today, one has to become an economic historian, a legal expert, a sociologist, know about censorship, read trade papers and fan magazines”</a:t>
            </a:r>
            <a:br>
              <a:rPr lang="en-GB" dirty="0"/>
            </a:br>
            <a:br>
              <a:rPr lang="en-GB" dirty="0"/>
            </a:b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Elsaesser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Thomas ‘</a:t>
            </a:r>
            <a:r>
              <a:rPr lang="en-GB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New Film History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Monthly Film Bulletin, Autumn 1986</a:t>
            </a:r>
            <a:b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</a:b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0075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Google Datasets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562994" y="1452283"/>
            <a:ext cx="7349356" cy="506757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Google had just released </a:t>
            </a:r>
            <a:r>
              <a:rPr lang="en-GB" dirty="0" err="1"/>
              <a:t>datasetsearch</a:t>
            </a:r>
            <a:r>
              <a:rPr lang="en-GB" dirty="0"/>
              <a:t>, a free tool for searching 25 million publicly available datasets.</a:t>
            </a:r>
          </a:p>
          <a:p>
            <a:pPr marL="0" indent="0">
              <a:buNone/>
            </a:pPr>
            <a:r>
              <a:rPr lang="en-GB" dirty="0"/>
              <a:t>The results include descriptions of the datasets contents as well as author citations.</a:t>
            </a:r>
          </a:p>
          <a:p>
            <a:pPr marL="0" indent="0">
              <a:buNone/>
            </a:pPr>
            <a:r>
              <a:rPr lang="en-GB" dirty="0"/>
              <a:t>Google relies on the dataset publishers to use the open standards of </a:t>
            </a:r>
            <a:r>
              <a:rPr lang="en-GB" dirty="0">
                <a:hlinkClick r:id="rId3"/>
              </a:rPr>
              <a:t>schema.org</a:t>
            </a:r>
            <a:r>
              <a:rPr lang="en-GB" dirty="0"/>
              <a:t> to describe their dataset’s metadata. Google then indexes and makes that metadata searchable across publishers.</a:t>
            </a:r>
          </a:p>
          <a:p>
            <a:r>
              <a:rPr lang="en-GB" dirty="0"/>
              <a:t>Early days…view and feedback on the Blog:- </a:t>
            </a:r>
            <a:r>
              <a:rPr lang="en-GB" dirty="0">
                <a:hlinkClick r:id="rId4"/>
              </a:rPr>
              <a:t>https://blog.google/products/search/discovering-millions-datasets-web/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FF525F-F970-408E-95BD-069EF8F92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25" y="612247"/>
            <a:ext cx="11158149" cy="563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53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F316EC-D5EF-4DE8-8F10-6A9C7CF2D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85" y="152314"/>
            <a:ext cx="11522830" cy="655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73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A07C3-2BA3-4BAB-A3FC-28AECEB43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88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8CE17E-F1F6-43B5-A42B-C2F4A7945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91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1" y="338139"/>
            <a:ext cx="10437284" cy="9477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IMDBpy</a:t>
            </a:r>
            <a:r>
              <a:rPr lang="en-US" dirty="0">
                <a:latin typeface="Arial" pitchFamily="34" charset="0"/>
                <a:cs typeface="Arial" pitchFamily="34" charset="0"/>
              </a:rPr>
              <a:t> Basics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562994" y="1452283"/>
            <a:ext cx="7349356" cy="5067578"/>
          </a:xfrm>
        </p:spPr>
        <p:txBody>
          <a:bodyPr/>
          <a:lstStyle/>
          <a:p>
            <a:r>
              <a:rPr lang="en-GB">
                <a:hlinkClick r:id="rId3"/>
              </a:rPr>
              <a:t>https://pypi.org/project/IMDbPY/</a:t>
            </a:r>
            <a:endParaRPr lang="en-GB" dirty="0"/>
          </a:p>
          <a:p>
            <a:r>
              <a:rPr lang="en-GB" dirty="0"/>
              <a:t>IMDb has over six millions titles</a:t>
            </a:r>
          </a:p>
          <a:p>
            <a:r>
              <a:rPr lang="en-GB" dirty="0" err="1"/>
              <a:t>IMDbpy</a:t>
            </a:r>
            <a:r>
              <a:rPr lang="en-GB" dirty="0"/>
              <a:t> Provides access methods to dataset via Python</a:t>
            </a:r>
          </a:p>
          <a:p>
            <a:r>
              <a:rPr lang="en-GB" dirty="0"/>
              <a:t>Get movie information with search options (keywords, actor, title or partial title).</a:t>
            </a:r>
          </a:p>
          <a:p>
            <a:r>
              <a:rPr lang="en-GB" dirty="0"/>
              <a:t>Get movie information (all that IMDb holds)</a:t>
            </a:r>
          </a:p>
          <a:p>
            <a:r>
              <a:rPr lang="en-GB" dirty="0"/>
              <a:t>Get actor information (all)</a:t>
            </a:r>
          </a:p>
          <a:p>
            <a:r>
              <a:rPr lang="en-GB" dirty="0"/>
              <a:t>Get top 250 movies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304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xfordBrookes_slide1a">
  <a:themeElements>
    <a:clrScheme name="OBU Template">
      <a:dk1>
        <a:srgbClr val="A2AD00"/>
      </a:dk1>
      <a:lt1>
        <a:srgbClr val="FFFFFF"/>
      </a:lt1>
      <a:dk2>
        <a:srgbClr val="000000"/>
      </a:dk2>
      <a:lt2>
        <a:srgbClr val="36424A"/>
      </a:lt2>
      <a:accent1>
        <a:srgbClr val="D40072"/>
      </a:accent1>
      <a:accent2>
        <a:srgbClr val="970074"/>
      </a:accent2>
      <a:accent3>
        <a:srgbClr val="C90044"/>
      </a:accent3>
      <a:accent4>
        <a:srgbClr val="EDB700"/>
      </a:accent4>
      <a:accent5>
        <a:srgbClr val="00338E"/>
      </a:accent5>
      <a:accent6>
        <a:srgbClr val="00693E"/>
      </a:accent6>
      <a:hlink>
        <a:srgbClr val="A2AD00"/>
      </a:hlink>
      <a:folHlink>
        <a:srgbClr val="36424A"/>
      </a:folHlink>
    </a:clrScheme>
    <a:fontScheme name="Custom 6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24" charset="-128"/>
          </a:defRPr>
        </a:defPPr>
      </a:lstStyle>
    </a:lnDef>
  </a:objectDefaults>
  <a:extraClrSchemeLst>
    <a:extraClrScheme>
      <a:clrScheme name="OxfordBrookes_slide1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Brookes_slide1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Brookes_slide1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Brookes_slide1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Brookes_slide1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Brookes_slide1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xfordBrookes_slide1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xfordBrookes_slide1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xfordBrookes_slide1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xfordBrookes_slide1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xfordBrookes_slide1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xfordBrookes_slide1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17">
      <a:dk1>
        <a:srgbClr val="A2AD00"/>
      </a:dk1>
      <a:lt1>
        <a:srgbClr val="FFFFFF"/>
      </a:lt1>
      <a:dk2>
        <a:srgbClr val="000000"/>
      </a:dk2>
      <a:lt2>
        <a:srgbClr val="36424A"/>
      </a:lt2>
      <a:accent1>
        <a:srgbClr val="A2AD00"/>
      </a:accent1>
      <a:accent2>
        <a:srgbClr val="970074"/>
      </a:accent2>
      <a:accent3>
        <a:srgbClr val="C90044"/>
      </a:accent3>
      <a:accent4>
        <a:srgbClr val="EDB700"/>
      </a:accent4>
      <a:accent5>
        <a:srgbClr val="00338E"/>
      </a:accent5>
      <a:accent6>
        <a:srgbClr val="00693E"/>
      </a:accent6>
      <a:hlink>
        <a:srgbClr val="A2AD00"/>
      </a:hlink>
      <a:folHlink>
        <a:srgbClr val="36424A"/>
      </a:folHlink>
    </a:clrScheme>
    <a:fontScheme name="Custom 6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289</Words>
  <Application>Microsoft Office PowerPoint</Application>
  <PresentationFormat>Widescreen</PresentationFormat>
  <Paragraphs>60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Arial Bold</vt:lpstr>
      <vt:lpstr>Arial Unicode MS</vt:lpstr>
      <vt:lpstr>Calibri</vt:lpstr>
      <vt:lpstr>Calibri Light</vt:lpstr>
      <vt:lpstr>inherit</vt:lpstr>
      <vt:lpstr>Times New Roman</vt:lpstr>
      <vt:lpstr>Wingdings</vt:lpstr>
      <vt:lpstr>Office Theme</vt:lpstr>
      <vt:lpstr>OxfordBrookes_slide1a</vt:lpstr>
      <vt:lpstr>Custom Design</vt:lpstr>
      <vt:lpstr>Databases for research with an example of using Python and IMDb</vt:lpstr>
      <vt:lpstr>INTRODUCTION </vt:lpstr>
      <vt:lpstr>INTRODUCTION </vt:lpstr>
      <vt:lpstr>Google Datasets</vt:lpstr>
      <vt:lpstr>PowerPoint Presentation</vt:lpstr>
      <vt:lpstr>PowerPoint Presentation</vt:lpstr>
      <vt:lpstr>PowerPoint Presentation</vt:lpstr>
      <vt:lpstr>PowerPoint Presentation</vt:lpstr>
      <vt:lpstr>IMDBpy Basics</vt:lpstr>
      <vt:lpstr>PowerPoint Presentation</vt:lpstr>
      <vt:lpstr>PowerPoint Presentation</vt:lpstr>
      <vt:lpstr>IMDb database contents and their relationships</vt:lpstr>
      <vt:lpstr>Python programming language</vt:lpstr>
      <vt:lpstr>PowerPoint Presentation</vt:lpstr>
      <vt:lpstr>PowerPoint Presentation</vt:lpstr>
      <vt:lpstr>PowerPoint Presentation</vt:lpstr>
      <vt:lpstr>CONCLUSIONS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advent of film related databases for  research with an example of Python and  IMDb</dc:title>
  <dc:creator>Robert Williamson</dc:creator>
  <cp:lastModifiedBy>Robert Williamson</cp:lastModifiedBy>
  <cp:revision>18</cp:revision>
  <dcterms:created xsi:type="dcterms:W3CDTF">2020-02-26T17:53:41Z</dcterms:created>
  <dcterms:modified xsi:type="dcterms:W3CDTF">2020-03-03T09:36:57Z</dcterms:modified>
</cp:coreProperties>
</file>