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4" r:id="rId1"/>
    <p:sldMasterId id="2147483754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76" r:id="rId5"/>
    <p:sldId id="259" r:id="rId6"/>
    <p:sldId id="275" r:id="rId7"/>
    <p:sldId id="258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1389">
          <p15:clr>
            <a:srgbClr val="A4A3A4"/>
          </p15:clr>
        </p15:guide>
        <p15:guide id="4" orient="horz" pos="1525">
          <p15:clr>
            <a:srgbClr val="A4A3A4"/>
          </p15:clr>
        </p15:guide>
        <p15:guide id="5" orient="horz" pos="799">
          <p15:clr>
            <a:srgbClr val="A4A3A4"/>
          </p15:clr>
        </p15:guide>
        <p15:guide id="6" orient="horz" pos="4123">
          <p15:clr>
            <a:srgbClr val="A4A3A4"/>
          </p15:clr>
        </p15:guide>
        <p15:guide id="7" pos="657">
          <p15:clr>
            <a:srgbClr val="A4A3A4"/>
          </p15:clr>
        </p15:guide>
        <p15:guide id="8" pos="5284">
          <p15:clr>
            <a:srgbClr val="A4A3A4"/>
          </p15:clr>
        </p15:guide>
        <p15:guide id="9" pos="195">
          <p15:clr>
            <a:srgbClr val="A4A3A4"/>
          </p15:clr>
        </p15:guide>
        <p15:guide id="10" pos="29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560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howGuides="1">
      <p:cViewPr>
        <p:scale>
          <a:sx n="61" d="100"/>
          <a:sy n="61" d="100"/>
        </p:scale>
        <p:origin x="141" y="38"/>
      </p:cViewPr>
      <p:guideLst>
        <p:guide orient="horz" pos="197"/>
        <p:guide orient="horz" pos="572"/>
        <p:guide orient="horz" pos="1389"/>
        <p:guide orient="horz" pos="1525"/>
        <p:guide orient="horz" pos="799"/>
        <p:guide orient="horz" pos="4123"/>
        <p:guide pos="657"/>
        <p:guide pos="5284"/>
        <p:guide pos="195"/>
        <p:guide pos="29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F19177-7C99-4274-9B05-2CBE8EAF1F85}" type="datetimeFigureOut">
              <a:rPr lang="en-US"/>
              <a:pPr>
                <a:defRPr/>
              </a:pPr>
              <a:t>2/27/2020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50454B-A3D8-47CC-95C8-DF29420A9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27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39BEBB-7988-4228-884A-C1F2B91C6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79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7F4D4-82A3-45E1-958F-4A19D727ABD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9245-BF4F-4E10-A624-EE555B32DEA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9245-BF4F-4E10-A624-EE555B32DEA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46D78-9172-4E20-B60D-916E2A0D4E6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46D78-9172-4E20-B60D-916E2A0D4E6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5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932B9-FA52-48CD-9661-6FE8658E475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9245-BF4F-4E10-A624-EE555B32DEA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B PPT banner 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2071678"/>
            <a:ext cx="7813675" cy="447358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3" y="2071678"/>
            <a:ext cx="8105549" cy="4054485"/>
          </a:xfrm>
        </p:spPr>
        <p:txBody>
          <a:bodyPr/>
          <a:lstStyle>
            <a:lvl1pPr marL="180975" indent="-180975">
              <a:spcBef>
                <a:spcPts val="1500"/>
              </a:spcBef>
              <a:defRPr/>
            </a:lvl1pPr>
            <a:lvl2pPr marL="449263" indent="-177800">
              <a:spcBef>
                <a:spcPts val="300"/>
              </a:spcBef>
              <a:defRPr sz="1600"/>
            </a:lvl2pPr>
            <a:lvl3pPr marL="715963" indent="-182563">
              <a:spcBef>
                <a:spcPts val="300"/>
              </a:spcBef>
              <a:defRPr sz="1600"/>
            </a:lvl3pPr>
            <a:lvl4pPr marL="982663" indent="-177800">
              <a:spcBef>
                <a:spcPts val="300"/>
              </a:spcBef>
              <a:defRPr sz="1600"/>
            </a:lvl4pPr>
            <a:lvl5pPr marL="1258888" indent="-180975">
              <a:spcBef>
                <a:spcPts val="3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7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56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43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OB PPT logo 150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338138"/>
            <a:ext cx="7827963" cy="94773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71688"/>
            <a:ext cx="78295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48" r:id="rId3"/>
    <p:sldLayoutId id="2147483749" r:id="rId4"/>
    <p:sldLayoutId id="2147483750" r:id="rId5"/>
    <p:sldLayoutId id="2147483751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3" y="2"/>
            <a:ext cx="2132013" cy="6858000"/>
            <a:chOff x="0" y="0"/>
            <a:chExt cx="2132013" cy="6858000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l" t="t" r="r" b="b"/>
              <a:pathLst>
                <a:path w="676" h="3333" extrusionOk="0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7" name="Google Shape;87;p13"/>
            <p:cNvSpPr/>
            <p:nvPr/>
          </p:nvSpPr>
          <p:spPr>
            <a:xfrm>
              <a:off x="0" y="0"/>
              <a:ext cx="758825" cy="4624388"/>
            </a:xfrm>
            <a:custGeom>
              <a:avLst/>
              <a:gdLst/>
              <a:ahLst/>
              <a:cxnLst/>
              <a:rect l="l" t="t" r="r" b="b"/>
              <a:pathLst>
                <a:path w="478" h="2913" extrusionOk="0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88" name="Google Shape;88;p13"/>
            <p:cNvSpPr/>
            <p:nvPr/>
          </p:nvSpPr>
          <p:spPr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l" t="t" r="r" b="b"/>
              <a:pathLst>
                <a:path w="571" h="753" extrusionOk="0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9" name="Google Shape;89;p13"/>
            <p:cNvSpPr/>
            <p:nvPr/>
          </p:nvSpPr>
          <p:spPr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l" t="t" r="r" b="b"/>
              <a:pathLst>
                <a:path w="937" h="984" extrusionOk="0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90" name="Google Shape;90;p13"/>
            <p:cNvSpPr/>
            <p:nvPr/>
          </p:nvSpPr>
          <p:spPr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l" t="t" r="r" b="b"/>
              <a:pathLst>
                <a:path w="1343" h="1008" extrusionOk="0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91" name="Google Shape;91;p13"/>
            <p:cNvSpPr/>
            <p:nvPr/>
          </p:nvSpPr>
          <p:spPr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l" t="t" r="r" b="b"/>
              <a:pathLst>
                <a:path w="868" h="945" extrusionOk="0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982136" y="457201"/>
            <a:ext cx="7704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  <a:defRPr sz="4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982136" y="2667003"/>
            <a:ext cx="77046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49580" algn="l" rtl="0">
              <a:spcBef>
                <a:spcPts val="48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412750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94335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75919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57504" algn="l" rtl="0"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7358679" y="6116073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1986998" y="6116073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273318" y="6116073"/>
            <a:ext cx="41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7621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Civil Service welcomes outsiders: recruitment of private sector experts driving film propaganda forward during WW2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321297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Paper for the History of War conference in Reims, France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071688"/>
            <a:ext cx="7201420" cy="44735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My main research: British Government Film Policy during World War Two.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Secondary research: The changing role of the Hero figure in British feature films during that period of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>
            <a:normAutofit/>
          </a:bodyPr>
          <a:lstStyle/>
          <a:p>
            <a:pPr algn="ctr"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071688"/>
            <a:ext cx="7201420" cy="4473575"/>
          </a:xfrm>
        </p:spPr>
        <p:txBody>
          <a:bodyPr/>
          <a:lstStyle/>
          <a:p>
            <a:r>
              <a:rPr lang="en-GB" dirty="0"/>
              <a:t>Professor James Chapman in his book Britain at War write</a:t>
            </a:r>
            <a:r>
              <a:rPr lang="en-GB" i="1" dirty="0"/>
              <a:t>s</a:t>
            </a:r>
            <a:r>
              <a:rPr lang="en-GB" b="1" i="1" dirty="0"/>
              <a:t> ‘One day the history and workings of the Films Division will be written</a:t>
            </a:r>
            <a:r>
              <a:rPr lang="en-GB" b="1" dirty="0"/>
              <a:t>’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Case Study: Recruitment of Clark and Betjeman from outside the Civil Service. What was the result?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>
            <a:normAutofit/>
          </a:bodyPr>
          <a:lstStyle/>
          <a:p>
            <a:pPr algn="ctr"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25692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Two outsiders, Clark </a:t>
            </a:r>
            <a:r>
              <a:rPr lang="en-US">
                <a:latin typeface="Arial" pitchFamily="34" charset="0"/>
                <a:cs typeface="Arial" pitchFamily="34" charset="0"/>
              </a:rPr>
              <a:t>and Betjeman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5616624" cy="3672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210FE2-DDB1-41A5-8B3A-1C9476C8BAD5}"/>
              </a:ext>
            </a:extLst>
          </p:cNvPr>
          <p:cNvSpPr txBox="1"/>
          <p:nvPr/>
        </p:nvSpPr>
        <p:spPr>
          <a:xfrm>
            <a:off x="1763688" y="544522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Almost always photographed with background of books or art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Two outsiders, Clark </a:t>
            </a:r>
            <a:r>
              <a:rPr lang="en-US">
                <a:latin typeface="Arial" pitchFamily="34" charset="0"/>
                <a:cs typeface="Arial" pitchFamily="34" charset="0"/>
              </a:rPr>
              <a:t>and Betjeman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1" y="1916831"/>
            <a:ext cx="4661643" cy="280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A4AB5-9265-4850-8239-E9E2C9891DD1}"/>
              </a:ext>
            </a:extLst>
          </p:cNvPr>
          <p:cNvSpPr txBox="1"/>
          <p:nvPr/>
        </p:nvSpPr>
        <p:spPr>
          <a:xfrm>
            <a:off x="1691680" y="522920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Illustrates his character</a:t>
            </a:r>
          </a:p>
        </p:txBody>
      </p:sp>
    </p:spTree>
    <p:extLst>
      <p:ext uri="{BB962C8B-B14F-4D97-AF65-F5344CB8AC3E}">
        <p14:creationId xmlns:p14="http://schemas.microsoft.com/office/powerpoint/2010/main" val="92319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Ministry of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488832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26677" y="4141177"/>
            <a:ext cx="4343400" cy="2479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91708" y="5037992"/>
            <a:ext cx="1213338" cy="949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2239" y="4158762"/>
            <a:ext cx="147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Ministry of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4269" y="5099538"/>
            <a:ext cx="808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Films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Division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804" y="301791"/>
            <a:ext cx="8352692" cy="3327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1215" y="633046"/>
            <a:ext cx="1415561" cy="465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Churchill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177" y="1312198"/>
            <a:ext cx="1222131" cy="55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Treasury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6246" y="633046"/>
            <a:ext cx="1450731" cy="465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War Cabinet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1604" y="1312198"/>
            <a:ext cx="1820007" cy="868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War Office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30212" y="1311020"/>
            <a:ext cx="1485900" cy="869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Admiralty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44713" y="1297831"/>
            <a:ext cx="1521070" cy="88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RAF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7685" y="2497015"/>
            <a:ext cx="133643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Other Ministries, including SIS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34408" y="2549769"/>
            <a:ext cx="1679330" cy="624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Film Censors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19346" y="2620107"/>
            <a:ext cx="1652954" cy="67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Political Warfare Executive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52393" y="479157"/>
            <a:ext cx="285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BRITISH GOVERNMENT</a:t>
            </a:r>
          </a:p>
        </p:txBody>
      </p:sp>
      <p:sp>
        <p:nvSpPr>
          <p:cNvPr id="18" name="Oval 17"/>
          <p:cNvSpPr/>
          <p:nvPr/>
        </p:nvSpPr>
        <p:spPr>
          <a:xfrm>
            <a:off x="7332785" y="3297115"/>
            <a:ext cx="1151792" cy="1072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BBC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4330212" y="3675185"/>
            <a:ext cx="320919" cy="439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2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lion has wings 1939">
            <a:extLst>
              <a:ext uri="{FF2B5EF4-FFF2-40B4-BE49-F238E27FC236}">
                <a16:creationId xmlns:a16="http://schemas.microsoft.com/office/drawing/2014/main" id="{C2561E3E-B445-49B9-B338-21A1C953F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14" y="396459"/>
            <a:ext cx="23042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nvoy 1940">
            <a:extLst>
              <a:ext uri="{FF2B5EF4-FFF2-40B4-BE49-F238E27FC236}">
                <a16:creationId xmlns:a16="http://schemas.microsoft.com/office/drawing/2014/main" id="{0AC96F21-22DA-4CF2-A925-1E4784329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12483"/>
            <a:ext cx="34563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aterloo bridge 1940">
            <a:extLst>
              <a:ext uri="{FF2B5EF4-FFF2-40B4-BE49-F238E27FC236}">
                <a16:creationId xmlns:a16="http://schemas.microsoft.com/office/drawing/2014/main" id="{05CB5177-70D9-47C7-BFF6-6A3AFD308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18" y="3509214"/>
            <a:ext cx="2520280" cy="32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ight train to munich 1940">
            <a:extLst>
              <a:ext uri="{FF2B5EF4-FFF2-40B4-BE49-F238E27FC236}">
                <a16:creationId xmlns:a16="http://schemas.microsoft.com/office/drawing/2014/main" id="{A62DF473-D647-42A3-9F92-A9ACB7EF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25202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q planes 1939">
            <a:extLst>
              <a:ext uri="{FF2B5EF4-FFF2-40B4-BE49-F238E27FC236}">
                <a16:creationId xmlns:a16="http://schemas.microsoft.com/office/drawing/2014/main" id="{F9FD2FF6-390B-420F-96B7-793EEDC39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14" y="1664804"/>
            <a:ext cx="2840796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0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071688"/>
            <a:ext cx="7201420" cy="4473575"/>
          </a:xfrm>
        </p:spPr>
        <p:txBody>
          <a:bodyPr/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Aldgate, A. and Richards, J (2007),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Britain can take it, British Cinema in the Second World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War, London: Tauris. 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Chapman, J (1998).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British at War, Cinema, State and Propaganda 1939-1945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London: Tauris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Clark, K (1977).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Half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London: John Murray Publishers Ltd</a:t>
            </a:r>
          </a:p>
          <a:p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Coultass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 (1989)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for Battle: British Films and the Second World War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University of Delaware Press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Dickinson, M and Street S, (1985),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Cinema and the State. The British Film Industry and the British Government 1927-84.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London: BFI Publishing</a:t>
            </a:r>
          </a:p>
          <a:p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Drazin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 (1998).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Finest Years: British Cinema in the 1940s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London: Andre Deutsch</a:t>
            </a:r>
          </a:p>
          <a:p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Grandy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 (2014)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Heroes and Happy Endings.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Manchester University Press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Hillier, B (2007) John Betjeman: The Biography. London: John Murray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>
            <a:normAutofit/>
          </a:bodyPr>
          <a:lstStyle/>
          <a:p>
            <a:pPr algn="ctr"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7758805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7">
      <a:dk1>
        <a:srgbClr val="A2AD00"/>
      </a:dk1>
      <a:lt1>
        <a:srgbClr val="FFFFFF"/>
      </a:lt1>
      <a:dk2>
        <a:srgbClr val="000000"/>
      </a:dk2>
      <a:lt2>
        <a:srgbClr val="36424A"/>
      </a:lt2>
      <a:accent1>
        <a:srgbClr val="A2AD00"/>
      </a:accent1>
      <a:accent2>
        <a:srgbClr val="970074"/>
      </a:accent2>
      <a:accent3>
        <a:srgbClr val="C90044"/>
      </a:accent3>
      <a:accent4>
        <a:srgbClr val="EDB700"/>
      </a:accent4>
      <a:accent5>
        <a:srgbClr val="00338E"/>
      </a:accent5>
      <a:accent6>
        <a:srgbClr val="00693E"/>
      </a:accent6>
      <a:hlink>
        <a:srgbClr val="A2AD00"/>
      </a:hlink>
      <a:folHlink>
        <a:srgbClr val="36424A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334</Words>
  <Application>Microsoft Office PowerPoint</Application>
  <PresentationFormat>On-screen Show (4:3)</PresentationFormat>
  <Paragraphs>44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Garamond</vt:lpstr>
      <vt:lpstr>Times New Roman</vt:lpstr>
      <vt:lpstr>Wingdings</vt:lpstr>
      <vt:lpstr>Custom Design</vt:lpstr>
      <vt:lpstr>Parallax</vt:lpstr>
      <vt:lpstr>The Civil Service welcomes outsiders: recruitment of private sector experts driving film propaganda forward during WW2</vt:lpstr>
      <vt:lpstr>INTRODUCTION</vt:lpstr>
      <vt:lpstr>Background</vt:lpstr>
      <vt:lpstr>Two outsiders, Clark and Betjeman</vt:lpstr>
      <vt:lpstr>Two outsiders, Clark and Betjeman</vt:lpstr>
      <vt:lpstr>The Ministry of Information</vt:lpstr>
      <vt:lpstr>PowerPoint Presentation</vt:lpstr>
      <vt:lpstr>PowerPoint Presentation</vt:lpstr>
      <vt:lpstr>References</vt:lpstr>
    </vt:vector>
  </TitlesOfParts>
  <Company>RADFORD WALLIS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OBU Template</dc:title>
  <dc:creator>Lana</dc:creator>
  <dc:description>Eyeful Presentations</dc:description>
  <cp:lastModifiedBy>Robert Williamson</cp:lastModifiedBy>
  <cp:revision>58</cp:revision>
  <dcterms:created xsi:type="dcterms:W3CDTF">2011-07-14T13:56:01Z</dcterms:created>
  <dcterms:modified xsi:type="dcterms:W3CDTF">2020-02-27T11:01:19Z</dcterms:modified>
</cp:coreProperties>
</file>