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305" r:id="rId4"/>
    <p:sldId id="316" r:id="rId5"/>
    <p:sldId id="310" r:id="rId6"/>
    <p:sldId id="317" r:id="rId7"/>
    <p:sldId id="318" r:id="rId8"/>
    <p:sldId id="319" r:id="rId9"/>
    <p:sldId id="315" r:id="rId10"/>
    <p:sldId id="312" r:id="rId11"/>
    <p:sldId id="313" r:id="rId12"/>
    <p:sldId id="314" r:id="rId13"/>
    <p:sldId id="309" r:id="rId14"/>
    <p:sldId id="304" r:id="rId15"/>
    <p:sldId id="307" r:id="rId16"/>
    <p:sldId id="261" r:id="rId17"/>
    <p:sldId id="262" r:id="rId18"/>
    <p:sldId id="298" r:id="rId19"/>
    <p:sldId id="311" r:id="rId2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2E5C2-B7A6-442E-80F2-04BAB9A742D9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4041-C54D-4CDE-90B7-FEB3BF666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9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issues about popularity – ‘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it the films that made the most money or the films that the largest number of people saw?’ </a:t>
            </a:r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Dyer Richard and Ginette Vincendeau eds. (1991) 'Popular European Cinema' London, Routledge page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03143-2B60-42F4-9E2E-3BA82786FD4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1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Feuer</a:t>
            </a:r>
            <a:r>
              <a:rPr lang="en-GB" dirty="0"/>
              <a:t> – ‘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musical as a genre perceives the gap between producer and consumer, the breakdown of community designated by the very distinction between "performer" and "audience" as a breach which it must heal. The musical seeks to bridge the gap through 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valorization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"community" as an ideal concept.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– the musical masks the manner of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its production as elaborate industrial product in order to present events as if they were effortlessly spontaneous and representative of ordinary lives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(1981). The Self-Reflective Musical and the Myth of Entertainment. In R. Altman,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Genre: The Musical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(pp. 159-174). London: Routledge and Keegan Paul.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03143-2B60-42F4-9E2E-3BA82786FD4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5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Feuer</a:t>
            </a:r>
            <a:r>
              <a:rPr lang="en-GB" dirty="0"/>
              <a:t> – ‘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musical as a genre perceives the gap between producer and consumer, the breakdown of community designated by the very distinction between "performer" and "audience" as a breach which it must heal. The musical seeks to bridge the gap through 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valorization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"community" as an ideal concept.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– the musical masks the manner of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its production as elaborate industrial product in order to present events as if they were effortlessly spontaneous and representative of ordinary lives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(1981). The Self-Reflective Musical and the Myth of Entertainment. In R. Altman,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Genre: The Musical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(pp. 159-174). London: Routledge and Keegan Paul.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03143-2B60-42F4-9E2E-3BA82786FD4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6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4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8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7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5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2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6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BCBA-4343-491A-8ACB-AF6F99705F0D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5C07-6599-4260-9321-5576F6D9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5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8800"/>
            <a:ext cx="7772400" cy="1800200"/>
          </a:xfrm>
        </p:spPr>
        <p:txBody>
          <a:bodyPr/>
          <a:lstStyle/>
          <a:p>
            <a:pPr eaLnBrk="1" hangingPunct="1"/>
            <a:r>
              <a:rPr lang="en-US" sz="6000" dirty="0"/>
              <a:t>British National Cinema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1939-1945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2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ir kenneth clark">
            <a:extLst>
              <a:ext uri="{FF2B5EF4-FFF2-40B4-BE49-F238E27FC236}">
                <a16:creationId xmlns:a16="http://schemas.microsoft.com/office/drawing/2014/main" id="{3BEFAC9B-3122-47F7-B74E-832207E692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232520" cy="12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3E64FD-270E-4D9A-91F2-2076D3E71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3" y="620688"/>
            <a:ext cx="866537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3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A3EAC-388A-4903-819D-EB91C2B90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24847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7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88A87-6330-4171-8DE0-46A2D2740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32048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4856" cy="864096"/>
          </a:xfrm>
        </p:spPr>
        <p:txBody>
          <a:bodyPr>
            <a:no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Information Hierarchy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9592" y="1268760"/>
            <a:ext cx="8136904" cy="369332"/>
          </a:xfrm>
          <a:prstGeom prst="rect">
            <a:avLst/>
          </a:prstGeom>
          <a:noFill/>
          <a:ln w="508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Ministry Of Information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9592" y="2492896"/>
            <a:ext cx="2088232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Planning Committee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70297" y="2591193"/>
            <a:ext cx="2447955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Policy Committee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71800" y="3861048"/>
            <a:ext cx="2016224" cy="3693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Film Division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63688" y="5301208"/>
            <a:ext cx="4608512" cy="369332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Film Studios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195736" y="1710100"/>
            <a:ext cx="0" cy="78279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868144" y="1710100"/>
            <a:ext cx="0" cy="85480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5" idx="0"/>
          </p:cNvCxnSpPr>
          <p:nvPr/>
        </p:nvCxnSpPr>
        <p:spPr>
          <a:xfrm>
            <a:off x="3779912" y="1638092"/>
            <a:ext cx="0" cy="222295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5" idx="2"/>
          </p:cNvCxnSpPr>
          <p:nvPr/>
        </p:nvCxnSpPr>
        <p:spPr>
          <a:xfrm>
            <a:off x="3779912" y="4230380"/>
            <a:ext cx="0" cy="107082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892480" y="1684252"/>
            <a:ext cx="0" cy="39604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414404" y="5644692"/>
            <a:ext cx="2478076" cy="2584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3528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Information and control: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249567" y="6525344"/>
            <a:ext cx="1538457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43" idx="2"/>
          </p:cNvCxnSpPr>
          <p:nvPr/>
        </p:nvCxnSpPr>
        <p:spPr>
          <a:xfrm>
            <a:off x="1943708" y="2862228"/>
            <a:ext cx="1188132" cy="9988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616040" y="2980331"/>
            <a:ext cx="1278235" cy="83499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1747" y="3632805"/>
            <a:ext cx="1711941" cy="996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Documentary News Letter</a:t>
            </a:r>
          </a:p>
        </p:txBody>
      </p:sp>
      <p:sp>
        <p:nvSpPr>
          <p:cNvPr id="6" name="Left Arrow 5"/>
          <p:cNvSpPr/>
          <p:nvPr/>
        </p:nvSpPr>
        <p:spPr>
          <a:xfrm>
            <a:off x="6948264" y="623708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946575" y="6277169"/>
            <a:ext cx="18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Critical Comment:</a:t>
            </a:r>
          </a:p>
        </p:txBody>
      </p:sp>
      <p:sp>
        <p:nvSpPr>
          <p:cNvPr id="13" name="Arrow: Right 12"/>
          <p:cNvSpPr/>
          <p:nvPr/>
        </p:nvSpPr>
        <p:spPr>
          <a:xfrm>
            <a:off x="1793392" y="38513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56176" y="2960525"/>
            <a:ext cx="0" cy="234068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06445" y="2420888"/>
            <a:ext cx="134201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Intelligence Division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14403" y="5498055"/>
            <a:ext cx="1728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100392" y="3067220"/>
            <a:ext cx="42203" cy="2430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44" idx="3"/>
          </p:cNvCxnSpPr>
          <p:nvPr/>
        </p:nvCxnSpPr>
        <p:spPr>
          <a:xfrm flipH="1">
            <a:off x="7118252" y="2775859"/>
            <a:ext cx="2620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0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Government/Funding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Ministry of Information (planning since 1935)</a:t>
            </a:r>
          </a:p>
          <a:p>
            <a:r>
              <a:rPr lang="en-GB" dirty="0"/>
              <a:t>Four layers of committee for film</a:t>
            </a:r>
          </a:p>
          <a:p>
            <a:r>
              <a:rPr lang="en-GB" dirty="0"/>
              <a:t>GPO and Crown Film Unit</a:t>
            </a:r>
          </a:p>
          <a:p>
            <a:r>
              <a:rPr lang="en-GB" dirty="0" err="1"/>
              <a:t>Korda</a:t>
            </a:r>
            <a:r>
              <a:rPr lang="en-GB" dirty="0"/>
              <a:t> sent to Hollywood by Churchill</a:t>
            </a:r>
          </a:p>
          <a:p>
            <a:r>
              <a:rPr lang="en-GB" dirty="0" err="1"/>
              <a:t>Balcon</a:t>
            </a:r>
            <a:r>
              <a:rPr lang="en-GB" dirty="0"/>
              <a:t> puts Ealing Studio on War footing</a:t>
            </a:r>
          </a:p>
          <a:p>
            <a:r>
              <a:rPr lang="en-GB" dirty="0"/>
              <a:t>Ealing, British National and Elstree requested by MOI to make patriotic films</a:t>
            </a:r>
          </a:p>
          <a:p>
            <a:r>
              <a:rPr lang="en-GB" dirty="0"/>
              <a:t>Rank Organisation funded half of British films 1941 to 1947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0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453"/>
            <a:ext cx="7772400" cy="792088"/>
          </a:xfrm>
        </p:spPr>
        <p:txBody>
          <a:bodyPr>
            <a:normAutofit/>
          </a:bodyPr>
          <a:lstStyle/>
          <a:p>
            <a:r>
              <a:rPr lang="en-GB" dirty="0"/>
              <a:t>Issues from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762872"/>
          </a:xfrm>
        </p:spPr>
        <p:txBody>
          <a:bodyPr>
            <a:normAutofit/>
          </a:bodyPr>
          <a:lstStyle/>
          <a:p>
            <a:r>
              <a:rPr lang="en-GB" sz="2400" dirty="0"/>
              <a:t>Some films were popular with public but disliked by rulers</a:t>
            </a:r>
          </a:p>
          <a:p>
            <a:r>
              <a:rPr lang="en-GB" sz="2400" dirty="0"/>
              <a:t>Film Critics still critiqued… ‘</a:t>
            </a:r>
            <a:r>
              <a:rPr lang="en-GB" sz="2400" i="1" dirty="0"/>
              <a:t>The most disgraceful production that has ever emanated from a British Film Studio</a:t>
            </a:r>
            <a:r>
              <a:rPr lang="en-GB" sz="2400" dirty="0"/>
              <a:t>’ – </a:t>
            </a:r>
            <a:r>
              <a:rPr lang="en-GB" sz="2400" i="1" dirty="0"/>
              <a:t>Life and Death of </a:t>
            </a:r>
            <a:r>
              <a:rPr lang="en-GB" sz="2400" i="1"/>
              <a:t>Colonel Blimp</a:t>
            </a:r>
            <a:endParaRPr lang="en-GB" sz="2400" i="1" dirty="0"/>
          </a:p>
          <a:p>
            <a:r>
              <a:rPr lang="en-GB" sz="2400" dirty="0"/>
              <a:t>Pressure to show realism and documentary </a:t>
            </a:r>
          </a:p>
          <a:p>
            <a:r>
              <a:rPr lang="en-GB" sz="2400" dirty="0"/>
              <a:t>BBFC (British Board of Film Censorship) had rules: Were these followed?</a:t>
            </a:r>
          </a:p>
          <a:p>
            <a:r>
              <a:rPr lang="en-GB" sz="2400" dirty="0"/>
              <a:t>Promotion of National Identity </a:t>
            </a:r>
          </a:p>
          <a:p>
            <a:r>
              <a:rPr lang="en-GB" sz="2400" dirty="0"/>
              <a:t>Arguments over definition of Propaganda</a:t>
            </a:r>
          </a:p>
          <a:p>
            <a:r>
              <a:rPr lang="en-GB" sz="2400" dirty="0"/>
              <a:t>Influence of foreign film makes (e.g. </a:t>
            </a:r>
            <a:r>
              <a:rPr lang="en-GB" sz="2400" dirty="0" err="1"/>
              <a:t>Cavalcanti</a:t>
            </a:r>
            <a:r>
              <a:rPr lang="en-GB" sz="2400" dirty="0"/>
              <a:t>)</a:t>
            </a:r>
          </a:p>
          <a:p>
            <a:r>
              <a:rPr lang="en-GB" sz="2400" dirty="0"/>
              <a:t>Depiction of British Class System 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885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/>
              <a:t>Propaganda and National Identity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03648"/>
            <a:ext cx="1790700" cy="2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83" y="4077072"/>
            <a:ext cx="1798116" cy="2662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403647"/>
            <a:ext cx="1850132" cy="2752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57617" y="4677967"/>
            <a:ext cx="2598880" cy="1863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4557617" y="4293096"/>
            <a:ext cx="354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Ordinary People 1941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673" y="1465515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6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Comedy and Auteurs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99" y="1391550"/>
            <a:ext cx="1262289" cy="1893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84" y="1417638"/>
            <a:ext cx="1277945" cy="1944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854" y="1417638"/>
            <a:ext cx="2396714" cy="2010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640162"/>
            <a:ext cx="1828800" cy="250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8" y="4005064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Enormous diversity of films</a:t>
            </a:r>
          </a:p>
          <a:p>
            <a:r>
              <a:rPr lang="en-GB" sz="2400" dirty="0"/>
              <a:t>Wide variation on how films received (Britain and USA)</a:t>
            </a:r>
          </a:p>
          <a:p>
            <a:r>
              <a:rPr lang="en-GB" sz="2400" dirty="0"/>
              <a:t>Were films popular? (19 million visits 1939 to 30 million 1945)</a:t>
            </a:r>
          </a:p>
          <a:p>
            <a:r>
              <a:rPr lang="en-GB" sz="2400" dirty="0"/>
              <a:t>Average of 70 films made each year. Who decided?</a:t>
            </a:r>
          </a:p>
          <a:p>
            <a:r>
              <a:rPr lang="en-GB" sz="2400" dirty="0"/>
              <a:t>Three quarters of films came from Hollywood</a:t>
            </a:r>
          </a:p>
          <a:p>
            <a:r>
              <a:rPr lang="en-GB" sz="2400" dirty="0"/>
              <a:t>Pulling together of talents (some from Armed forces)</a:t>
            </a:r>
          </a:p>
          <a:p>
            <a:r>
              <a:rPr lang="en-GB" sz="2400" dirty="0"/>
              <a:t>Large amount of background material, but unfortunately some paper records junked or destroyed</a:t>
            </a:r>
          </a:p>
          <a:p>
            <a:r>
              <a:rPr lang="en-GB" sz="2400" dirty="0"/>
              <a:t>More and more archives being put on line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707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1CF4-F336-4866-BA61-48770FA1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435"/>
            <a:ext cx="8219256" cy="1143000"/>
          </a:xfrm>
        </p:spPr>
        <p:txBody>
          <a:bodyPr>
            <a:noAutofit/>
          </a:bodyPr>
          <a:lstStyle/>
          <a:p>
            <a:r>
              <a:rPr lang="en-GB" sz="2400" dirty="0"/>
              <a:t>Humphrey Jennings: filmmaker, photographer, literary critic, theatrical designer, poet, painter and theorist of modern art</a:t>
            </a:r>
          </a:p>
        </p:txBody>
      </p:sp>
      <p:pic>
        <p:nvPicPr>
          <p:cNvPr id="1026" name="Picture 2" descr="Image result for humphrey jennings">
            <a:extLst>
              <a:ext uri="{FF2B5EF4-FFF2-40B4-BE49-F238E27FC236}">
                <a16:creationId xmlns:a16="http://schemas.microsoft.com/office/drawing/2014/main" id="{8FDFB387-8FF8-4ACE-A1EC-FA3488AE1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5283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Presentation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Introduction</a:t>
            </a:r>
          </a:p>
          <a:p>
            <a:r>
              <a:rPr lang="en-GB" sz="2800" dirty="0"/>
              <a:t>Background to the research</a:t>
            </a:r>
          </a:p>
          <a:p>
            <a:r>
              <a:rPr lang="en-GB" sz="2800" dirty="0"/>
              <a:t>Origins:  from  ‘Realist’ school in 1930’s</a:t>
            </a:r>
          </a:p>
          <a:p>
            <a:r>
              <a:rPr lang="en-GB" sz="2800" dirty="0"/>
              <a:t>The Ministry of Information</a:t>
            </a:r>
          </a:p>
          <a:p>
            <a:r>
              <a:rPr lang="en-GB" sz="2800" dirty="0"/>
              <a:t>Role of Government/Funding</a:t>
            </a:r>
          </a:p>
          <a:p>
            <a:r>
              <a:rPr lang="en-GB" sz="2800" dirty="0"/>
              <a:t>Issues from research</a:t>
            </a:r>
          </a:p>
          <a:p>
            <a:r>
              <a:rPr lang="en-GB" sz="2800" dirty="0"/>
              <a:t>Propaganda and National Identity</a:t>
            </a:r>
          </a:p>
          <a:p>
            <a:r>
              <a:rPr lang="en-GB" sz="2800" dirty="0"/>
              <a:t>Comedy and Auteurs</a:t>
            </a:r>
          </a:p>
          <a:p>
            <a:r>
              <a:rPr lang="en-GB" sz="2800" dirty="0"/>
              <a:t>Conclusions</a:t>
            </a:r>
          </a:p>
          <a:p>
            <a:r>
              <a:rPr lang="en-GB" sz="2800" dirty="0"/>
              <a:t>Showing of Two Short Films (Listen to Britain/London Can take it)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40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/>
              <a:t>1930s Cinema in Britain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3" y="1268760"/>
            <a:ext cx="1743075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17032"/>
            <a:ext cx="1743075" cy="2376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3717032"/>
            <a:ext cx="1512168" cy="2376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1042" y="1268760"/>
            <a:ext cx="52000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Richards, J (1998) </a:t>
            </a:r>
            <a:r>
              <a:rPr lang="en-GB" sz="2800" i="1" dirty="0"/>
              <a:t>The Unknown 1930s</a:t>
            </a:r>
            <a:r>
              <a:rPr lang="en-GB" sz="2800" dirty="0"/>
              <a:t> (London: Tauris)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Thompson, D (2013) </a:t>
            </a:r>
            <a:r>
              <a:rPr lang="en-GB" sz="2800" i="1" dirty="0"/>
              <a:t>The Big Screen</a:t>
            </a:r>
            <a:r>
              <a:rPr lang="en-GB" sz="2800" dirty="0"/>
              <a:t> (</a:t>
            </a:r>
            <a:r>
              <a:rPr lang="en-GB" sz="2800" dirty="0" err="1"/>
              <a:t>London:Penguin</a:t>
            </a:r>
            <a:r>
              <a:rPr lang="en-GB" sz="2800"/>
              <a:t>)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565" y="3717032"/>
            <a:ext cx="17240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0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25A6BF-98E9-48DB-BE67-1685797CF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FE91-C6DB-493F-A3B4-59325210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Senate House (Ministry of Information)</a:t>
            </a:r>
          </a:p>
        </p:txBody>
      </p:sp>
      <p:pic>
        <p:nvPicPr>
          <p:cNvPr id="4" name="Content Placeholder 3" descr="http://copac.jisc.ac.uk/images/content/libraries/senatehouse.jpg">
            <a:extLst>
              <a:ext uri="{FF2B5EF4-FFF2-40B4-BE49-F238E27FC236}">
                <a16:creationId xmlns:a16="http://schemas.microsoft.com/office/drawing/2014/main" id="{47E54663-06A0-4940-A661-CE72F9F4443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58180"/>
            <a:ext cx="4320480" cy="4423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31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476672"/>
            <a:ext cx="7643192" cy="5904656"/>
          </a:xfrm>
        </p:spPr>
      </p:pic>
    </p:spTree>
    <p:extLst>
      <p:ext uri="{BB962C8B-B14F-4D97-AF65-F5344CB8AC3E}">
        <p14:creationId xmlns:p14="http://schemas.microsoft.com/office/powerpoint/2010/main" val="348503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7663" y="188645"/>
            <a:ext cx="6480721" cy="6480720"/>
          </a:xfrm>
        </p:spPr>
      </p:pic>
    </p:spTree>
    <p:extLst>
      <p:ext uri="{BB962C8B-B14F-4D97-AF65-F5344CB8AC3E}">
        <p14:creationId xmlns:p14="http://schemas.microsoft.com/office/powerpoint/2010/main" val="329414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4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10D5-A875-4C31-899B-30FE3D13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C:\Users\Robert\AppData\Local\Microsoft\Windows\INetCacheContent.Word\MOI_Grid.width-800.jpg">
            <a:extLst>
              <a:ext uri="{FF2B5EF4-FFF2-40B4-BE49-F238E27FC236}">
                <a16:creationId xmlns:a16="http://schemas.microsoft.com/office/drawing/2014/main" id="{628CE281-0403-45F8-A1A1-45B7A061FBC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7524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37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674</Words>
  <Application>Microsoft Office PowerPoint</Application>
  <PresentationFormat>On-screen Show (4:3)</PresentationFormat>
  <Paragraphs>71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British National Cinema </vt:lpstr>
      <vt:lpstr>Presentation </vt:lpstr>
      <vt:lpstr>1930s Cinema in Britain</vt:lpstr>
      <vt:lpstr>PowerPoint Presentation</vt:lpstr>
      <vt:lpstr>Senate House (Ministry of Information)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Ministry Of Information Hierarchy </vt:lpstr>
      <vt:lpstr>Role of Government/Funding</vt:lpstr>
      <vt:lpstr>Issues from Research</vt:lpstr>
      <vt:lpstr>Propaganda and National Identity</vt:lpstr>
      <vt:lpstr>Comedy and Auteurs</vt:lpstr>
      <vt:lpstr>Conclusions</vt:lpstr>
      <vt:lpstr>Humphrey Jennings: filmmaker, photographer, literary critic, theatrical designer, poet, painter and theorist of modern 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Italy and Spain Post-war Cinema, Popular Cinema and Politics</dc:title>
  <dc:creator>Pete Boss</dc:creator>
  <cp:lastModifiedBy>Robert Williamson</cp:lastModifiedBy>
  <cp:revision>129</cp:revision>
  <cp:lastPrinted>2018-04-06T08:42:44Z</cp:lastPrinted>
  <dcterms:created xsi:type="dcterms:W3CDTF">2015-10-01T09:46:13Z</dcterms:created>
  <dcterms:modified xsi:type="dcterms:W3CDTF">2018-05-18T10:25:10Z</dcterms:modified>
</cp:coreProperties>
</file>