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86" r:id="rId3"/>
  </p:sldMasterIdLst>
  <p:notesMasterIdLst>
    <p:notesMasterId r:id="rId16"/>
  </p:notesMasterIdLst>
  <p:sldIdLst>
    <p:sldId id="270" r:id="rId4"/>
    <p:sldId id="257" r:id="rId5"/>
    <p:sldId id="273" r:id="rId6"/>
    <p:sldId id="310" r:id="rId7"/>
    <p:sldId id="256" r:id="rId8"/>
    <p:sldId id="261" r:id="rId9"/>
    <p:sldId id="266" r:id="rId10"/>
    <p:sldId id="259" r:id="rId11"/>
    <p:sldId id="263" r:id="rId12"/>
    <p:sldId id="267" r:id="rId13"/>
    <p:sldId id="268" r:id="rId14"/>
    <p:sldId id="272" r:id="rId15"/>
  </p:sldIdLst>
  <p:sldSz cx="9144000" cy="6858000" type="screen4x3"/>
  <p:notesSz cx="6858000" cy="994568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aramond" panose="020204040303010108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85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1f314f4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1f314f46f_2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1f314f46f_2_0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8656e58bf_0_293:notes"/>
          <p:cNvSpPr txBox="1">
            <a:spLocks noGrp="1"/>
          </p:cNvSpPr>
          <p:nvPr>
            <p:ph type="body" idx="1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8656e58bf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Feuer – ‘‘</a:t>
            </a:r>
            <a:r>
              <a:rPr lang="en-GB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musical as a genre perceives the gap between producer and consumer, the breakdown of community designated by the very distinction between "performer" and "audience" as a breach which it must heal. The musical seeks to bridge the gap through a valorization of "community" as an ideal concept.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is – the musical masks the manner of its production as elaborate industrial product in order to present events as if they were effortlessly spontaneous and representative of ordinary lives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Feuer, J. (1981). The Self-Reflective Musical and the Myth of Entertainment. In R. Altman, </a:t>
            </a:r>
            <a:r>
              <a:rPr lang="en-GB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Genre: The Musical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(pp. 159-174). London: Routledge and Keegan Paul.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020dde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020dde4f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2020dde4f_0_0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2020dde4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2020dde4f_0_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42020dde4f_0_6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60538" y="262501"/>
            <a:ext cx="33099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aramond"/>
              <a:buNone/>
              <a:defRPr sz="4800"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52400" y="6443664"/>
            <a:ext cx="40638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360364" y="1660005"/>
            <a:ext cx="3309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3480"/>
              <a:buNone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4114693" y="1899026"/>
            <a:ext cx="3003735" cy="3877993"/>
            <a:chOff x="2133600" y="914400"/>
            <a:chExt cx="4800600" cy="4648200"/>
          </a:xfrm>
        </p:grpSpPr>
        <p:sp>
          <p:nvSpPr>
            <p:cNvPr id="103" name="Google Shape;103;p15"/>
            <p:cNvSpPr/>
            <p:nvPr/>
          </p:nvSpPr>
          <p:spPr>
            <a:xfrm>
              <a:off x="3733800" y="1600200"/>
              <a:ext cx="2133600" cy="2133600"/>
            </a:xfrm>
            <a:prstGeom prst="ellipse">
              <a:avLst/>
            </a:prstGeom>
            <a:solidFill>
              <a:schemeClr val="accent3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800600" y="3276600"/>
              <a:ext cx="2133600" cy="2133600"/>
            </a:xfrm>
            <a:prstGeom prst="ellipse">
              <a:avLst/>
            </a:prstGeom>
            <a:solidFill>
              <a:schemeClr val="accent5">
                <a:alpha val="4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514600" y="1676400"/>
              <a:ext cx="1371600" cy="1371600"/>
            </a:xfrm>
            <a:prstGeom prst="ellipse">
              <a:avLst/>
            </a:prstGeom>
            <a:solidFill>
              <a:schemeClr val="accent6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133600" y="2971800"/>
              <a:ext cx="1066800" cy="1066800"/>
            </a:xfrm>
            <a:prstGeom prst="ellipse">
              <a:avLst/>
            </a:prstGeom>
            <a:solidFill>
              <a:schemeClr val="accent2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5562600" y="1905000"/>
              <a:ext cx="1066800" cy="1066800"/>
            </a:xfrm>
            <a:prstGeom prst="ellipse">
              <a:avLst/>
            </a:prstGeom>
            <a:solidFill>
              <a:schemeClr val="accent4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3733800" y="914400"/>
              <a:ext cx="1066800" cy="1066800"/>
            </a:xfrm>
            <a:prstGeom prst="ellipse">
              <a:avLst/>
            </a:prstGeom>
            <a:solidFill>
              <a:schemeClr val="accent6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209800" y="3429000"/>
              <a:ext cx="2133600" cy="2133600"/>
            </a:xfrm>
            <a:prstGeom prst="ellipse">
              <a:avLst/>
            </a:prstGeom>
            <a:solidFill>
              <a:srgbClr val="82CCF3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cxnSp>
        <p:nvCxnSpPr>
          <p:cNvPr id="110" name="Google Shape;110;p15"/>
          <p:cNvCxnSpPr/>
          <p:nvPr/>
        </p:nvCxnSpPr>
        <p:spPr>
          <a:xfrm rot="10800000" flipH="1">
            <a:off x="4305529" y="3962272"/>
            <a:ext cx="1063500" cy="34800"/>
          </a:xfrm>
          <a:prstGeom prst="bentConnector4">
            <a:avLst>
              <a:gd name="adj1" fmla="val 0"/>
              <a:gd name="adj2" fmla="val 0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 rot="-5400000" flipH="1">
            <a:off x="4356524" y="3266621"/>
            <a:ext cx="1605300" cy="396000"/>
          </a:xfrm>
          <a:prstGeom prst="bentConnector3">
            <a:avLst>
              <a:gd name="adj1" fmla="val 49998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4474990" y="4823563"/>
            <a:ext cx="1049100" cy="381600"/>
          </a:xfrm>
          <a:prstGeom prst="bentConnector3">
            <a:avLst>
              <a:gd name="adj1" fmla="val 50003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15"/>
          <p:cNvCxnSpPr/>
          <p:nvPr/>
        </p:nvCxnSpPr>
        <p:spPr>
          <a:xfrm rot="5400000">
            <a:off x="5462335" y="3248478"/>
            <a:ext cx="1271400" cy="619800"/>
          </a:xfrm>
          <a:prstGeom prst="bentConnector3">
            <a:avLst>
              <a:gd name="adj1" fmla="val 20629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15"/>
          <p:cNvCxnSpPr/>
          <p:nvPr/>
        </p:nvCxnSpPr>
        <p:spPr>
          <a:xfrm flipH="1">
            <a:off x="5826308" y="3488462"/>
            <a:ext cx="672600" cy="321600"/>
          </a:xfrm>
          <a:prstGeom prst="bentConnector3">
            <a:avLst>
              <a:gd name="adj1" fmla="val 50008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/>
          <p:nvPr/>
        </p:nvCxnSpPr>
        <p:spPr>
          <a:xfrm rot="10800000">
            <a:off x="5776424" y="4505791"/>
            <a:ext cx="1001100" cy="508500"/>
          </a:xfrm>
          <a:prstGeom prst="bentConnector3">
            <a:avLst>
              <a:gd name="adj1" fmla="val 25726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15"/>
          <p:cNvCxnSpPr/>
          <p:nvPr/>
        </p:nvCxnSpPr>
        <p:spPr>
          <a:xfrm rot="5400000">
            <a:off x="4470386" y="2810877"/>
            <a:ext cx="2441700" cy="176100"/>
          </a:xfrm>
          <a:prstGeom prst="bentConnector3">
            <a:avLst>
              <a:gd name="adj1" fmla="val 50001"/>
            </a:avLst>
          </a:prstGeom>
          <a:solidFill>
            <a:schemeClr val="accent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7" name="Google Shape;117;p15"/>
          <p:cNvGrpSpPr/>
          <p:nvPr/>
        </p:nvGrpSpPr>
        <p:grpSpPr>
          <a:xfrm>
            <a:off x="5004982" y="4112407"/>
            <a:ext cx="1287621" cy="2745799"/>
            <a:chOff x="2435225" y="22552"/>
            <a:chExt cx="4273550" cy="6835448"/>
          </a:xfrm>
        </p:grpSpPr>
        <p:sp>
          <p:nvSpPr>
            <p:cNvPr id="118" name="Google Shape;118;p15"/>
            <p:cNvSpPr/>
            <p:nvPr/>
          </p:nvSpPr>
          <p:spPr>
            <a:xfrm>
              <a:off x="3413126" y="22552"/>
              <a:ext cx="2317750" cy="634999"/>
            </a:xfrm>
            <a:custGeom>
              <a:avLst/>
              <a:gdLst/>
              <a:ahLst/>
              <a:cxnLst/>
              <a:rect l="l" t="t" r="r" b="b"/>
              <a:pathLst>
                <a:path w="1460" h="400" extrusionOk="0">
                  <a:moveTo>
                    <a:pt x="1460" y="57"/>
                  </a:moveTo>
                  <a:lnTo>
                    <a:pt x="1460" y="57"/>
                  </a:lnTo>
                  <a:lnTo>
                    <a:pt x="1458" y="45"/>
                  </a:lnTo>
                  <a:lnTo>
                    <a:pt x="1454" y="35"/>
                  </a:lnTo>
                  <a:lnTo>
                    <a:pt x="1449" y="24"/>
                  </a:lnTo>
                  <a:lnTo>
                    <a:pt x="1443" y="17"/>
                  </a:lnTo>
                  <a:lnTo>
                    <a:pt x="1434" y="9"/>
                  </a:lnTo>
                  <a:lnTo>
                    <a:pt x="1424" y="4"/>
                  </a:lnTo>
                  <a:lnTo>
                    <a:pt x="1413" y="0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1" y="24"/>
                  </a:lnTo>
                  <a:lnTo>
                    <a:pt x="4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0" y="400"/>
                  </a:lnTo>
                  <a:lnTo>
                    <a:pt x="1460" y="400"/>
                  </a:lnTo>
                  <a:lnTo>
                    <a:pt x="1460" y="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435225" y="5880100"/>
              <a:ext cx="4273550" cy="977900"/>
            </a:xfrm>
            <a:custGeom>
              <a:avLst/>
              <a:gdLst/>
              <a:ahLst/>
              <a:cxnLst/>
              <a:rect l="l" t="t" r="r" b="b"/>
              <a:pathLst>
                <a:path w="2692" h="616" extrusionOk="0">
                  <a:moveTo>
                    <a:pt x="2076" y="0"/>
                  </a:moveTo>
                  <a:lnTo>
                    <a:pt x="2076" y="4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5" y="32"/>
                  </a:lnTo>
                  <a:lnTo>
                    <a:pt x="613" y="63"/>
                  </a:lnTo>
                  <a:lnTo>
                    <a:pt x="609" y="94"/>
                  </a:lnTo>
                  <a:lnTo>
                    <a:pt x="604" y="125"/>
                  </a:lnTo>
                  <a:lnTo>
                    <a:pt x="597" y="154"/>
                  </a:lnTo>
                  <a:lnTo>
                    <a:pt x="588" y="184"/>
                  </a:lnTo>
                  <a:lnTo>
                    <a:pt x="579" y="212"/>
                  </a:lnTo>
                  <a:lnTo>
                    <a:pt x="567" y="240"/>
                  </a:lnTo>
                  <a:lnTo>
                    <a:pt x="556" y="267"/>
                  </a:lnTo>
                  <a:lnTo>
                    <a:pt x="542" y="294"/>
                  </a:lnTo>
                  <a:lnTo>
                    <a:pt x="526" y="320"/>
                  </a:lnTo>
                  <a:lnTo>
                    <a:pt x="511" y="345"/>
                  </a:lnTo>
                  <a:lnTo>
                    <a:pt x="494" y="369"/>
                  </a:lnTo>
                  <a:lnTo>
                    <a:pt x="475" y="392"/>
                  </a:lnTo>
                  <a:lnTo>
                    <a:pt x="456" y="414"/>
                  </a:lnTo>
                  <a:lnTo>
                    <a:pt x="435" y="436"/>
                  </a:lnTo>
                  <a:lnTo>
                    <a:pt x="414" y="456"/>
                  </a:lnTo>
                  <a:lnTo>
                    <a:pt x="391" y="476"/>
                  </a:lnTo>
                  <a:lnTo>
                    <a:pt x="368" y="494"/>
                  </a:lnTo>
                  <a:lnTo>
                    <a:pt x="345" y="512"/>
                  </a:lnTo>
                  <a:lnTo>
                    <a:pt x="319" y="527"/>
                  </a:lnTo>
                  <a:lnTo>
                    <a:pt x="293" y="543"/>
                  </a:lnTo>
                  <a:lnTo>
                    <a:pt x="266" y="556"/>
                  </a:lnTo>
                  <a:lnTo>
                    <a:pt x="239" y="568"/>
                  </a:lnTo>
                  <a:lnTo>
                    <a:pt x="211" y="579"/>
                  </a:lnTo>
                  <a:lnTo>
                    <a:pt x="183" y="589"/>
                  </a:lnTo>
                  <a:lnTo>
                    <a:pt x="153" y="597"/>
                  </a:lnTo>
                  <a:lnTo>
                    <a:pt x="124" y="604"/>
                  </a:lnTo>
                  <a:lnTo>
                    <a:pt x="94" y="610"/>
                  </a:lnTo>
                  <a:lnTo>
                    <a:pt x="63" y="613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692" y="616"/>
                  </a:lnTo>
                  <a:lnTo>
                    <a:pt x="2692" y="616"/>
                  </a:lnTo>
                  <a:lnTo>
                    <a:pt x="2660" y="616"/>
                  </a:lnTo>
                  <a:lnTo>
                    <a:pt x="2629" y="613"/>
                  </a:lnTo>
                  <a:lnTo>
                    <a:pt x="2598" y="610"/>
                  </a:lnTo>
                  <a:lnTo>
                    <a:pt x="2567" y="604"/>
                  </a:lnTo>
                  <a:lnTo>
                    <a:pt x="2538" y="597"/>
                  </a:lnTo>
                  <a:lnTo>
                    <a:pt x="2508" y="589"/>
                  </a:lnTo>
                  <a:lnTo>
                    <a:pt x="2480" y="579"/>
                  </a:lnTo>
                  <a:lnTo>
                    <a:pt x="2451" y="568"/>
                  </a:lnTo>
                  <a:lnTo>
                    <a:pt x="2424" y="556"/>
                  </a:lnTo>
                  <a:lnTo>
                    <a:pt x="2399" y="543"/>
                  </a:lnTo>
                  <a:lnTo>
                    <a:pt x="2372" y="527"/>
                  </a:lnTo>
                  <a:lnTo>
                    <a:pt x="2347" y="512"/>
                  </a:lnTo>
                  <a:lnTo>
                    <a:pt x="2323" y="494"/>
                  </a:lnTo>
                  <a:lnTo>
                    <a:pt x="2300" y="476"/>
                  </a:lnTo>
                  <a:lnTo>
                    <a:pt x="2278" y="456"/>
                  </a:lnTo>
                  <a:lnTo>
                    <a:pt x="2256" y="436"/>
                  </a:lnTo>
                  <a:lnTo>
                    <a:pt x="2235" y="414"/>
                  </a:lnTo>
                  <a:lnTo>
                    <a:pt x="2216" y="392"/>
                  </a:lnTo>
                  <a:lnTo>
                    <a:pt x="2198" y="369"/>
                  </a:lnTo>
                  <a:lnTo>
                    <a:pt x="2181" y="345"/>
                  </a:lnTo>
                  <a:lnTo>
                    <a:pt x="2164" y="320"/>
                  </a:lnTo>
                  <a:lnTo>
                    <a:pt x="2150" y="294"/>
                  </a:lnTo>
                  <a:lnTo>
                    <a:pt x="2136" y="267"/>
                  </a:lnTo>
                  <a:lnTo>
                    <a:pt x="2123" y="240"/>
                  </a:lnTo>
                  <a:lnTo>
                    <a:pt x="2113" y="212"/>
                  </a:lnTo>
                  <a:lnTo>
                    <a:pt x="2103" y="184"/>
                  </a:lnTo>
                  <a:lnTo>
                    <a:pt x="2095" y="154"/>
                  </a:lnTo>
                  <a:lnTo>
                    <a:pt x="2088" y="125"/>
                  </a:lnTo>
                  <a:lnTo>
                    <a:pt x="2082" y="94"/>
                  </a:lnTo>
                  <a:lnTo>
                    <a:pt x="2078" y="63"/>
                  </a:lnTo>
                  <a:lnTo>
                    <a:pt x="2076" y="32"/>
                  </a:lnTo>
                  <a:lnTo>
                    <a:pt x="2076" y="0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413126" y="646276"/>
              <a:ext cx="2317800" cy="525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21" name="Google Shape;121;p15"/>
          <p:cNvSpPr/>
          <p:nvPr/>
        </p:nvSpPr>
        <p:spPr>
          <a:xfrm>
            <a:off x="3425982" y="4163924"/>
            <a:ext cx="1049100" cy="139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781026" y="2598395"/>
            <a:ext cx="1049100" cy="139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498909" y="2789124"/>
            <a:ext cx="1049100" cy="139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6777524" y="4314954"/>
            <a:ext cx="1049100" cy="139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4436670" y="1263295"/>
            <a:ext cx="1049100" cy="13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5883432" y="1524001"/>
            <a:ext cx="1049100" cy="139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5254782" y="279401"/>
            <a:ext cx="1049100" cy="1398600"/>
          </a:xfrm>
          <a:prstGeom prst="ellipse">
            <a:avLst/>
          </a:prstGeom>
          <a:solidFill>
            <a:srgbClr val="C9E3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3"/>
          </p:nvPr>
        </p:nvSpPr>
        <p:spPr>
          <a:xfrm>
            <a:off x="3422650" y="473458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4"/>
          </p:nvPr>
        </p:nvSpPr>
        <p:spPr>
          <a:xfrm>
            <a:off x="3765550" y="3206355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5"/>
          </p:nvPr>
        </p:nvSpPr>
        <p:spPr>
          <a:xfrm>
            <a:off x="4394200" y="1921615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6"/>
          </p:nvPr>
        </p:nvSpPr>
        <p:spPr>
          <a:xfrm>
            <a:off x="5200650" y="83820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7"/>
          </p:nvPr>
        </p:nvSpPr>
        <p:spPr>
          <a:xfrm>
            <a:off x="5880100" y="214378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8"/>
          </p:nvPr>
        </p:nvSpPr>
        <p:spPr>
          <a:xfrm>
            <a:off x="6457950" y="343918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9"/>
          </p:nvPr>
        </p:nvSpPr>
        <p:spPr>
          <a:xfrm>
            <a:off x="6737350" y="4886980"/>
            <a:ext cx="10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203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13"/>
          </p:nvPr>
        </p:nvSpPr>
        <p:spPr>
          <a:xfrm>
            <a:off x="3409950" y="51308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14"/>
          </p:nvPr>
        </p:nvSpPr>
        <p:spPr>
          <a:xfrm>
            <a:off x="3765550" y="35814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5"/>
          </p:nvPr>
        </p:nvSpPr>
        <p:spPr>
          <a:xfrm>
            <a:off x="4394200" y="22860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6"/>
          </p:nvPr>
        </p:nvSpPr>
        <p:spPr>
          <a:xfrm>
            <a:off x="5200650" y="12192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17"/>
          </p:nvPr>
        </p:nvSpPr>
        <p:spPr>
          <a:xfrm>
            <a:off x="5886450" y="25400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8"/>
          </p:nvPr>
        </p:nvSpPr>
        <p:spPr>
          <a:xfrm>
            <a:off x="6457950" y="38354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9"/>
          </p:nvPr>
        </p:nvSpPr>
        <p:spPr>
          <a:xfrm>
            <a:off x="6743700" y="5334000"/>
            <a:ext cx="10920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>
            <a:lvl1pPr marL="457200" lvl="0" indent="-228600" algn="l" rtl="0">
              <a:spcBef>
                <a:spcPts val="220"/>
              </a:spcBef>
              <a:spcAft>
                <a:spcPts val="0"/>
              </a:spcAft>
              <a:buSzPts val="1595"/>
              <a:buNone/>
              <a:defRPr sz="11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 rtl="0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 rtl="0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215B-78C9-4728-AD35-FF9C847AA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6AD62-6536-4903-8B50-AC2E63A51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DEEB-CD0E-4C09-B2DF-53A3079E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995E-A223-4FD1-B332-7A8BF1D48DE8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D07F4-8D5C-49BD-9644-6552A9BD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30AA-C623-4BA3-BED3-13070A75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CD62-71FE-4E31-A15E-3A7E5B0B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5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FFF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FFF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1" y="1"/>
            <a:ext cx="2132013" cy="6858000"/>
            <a:chOff x="0" y="0"/>
            <a:chExt cx="2132013" cy="685800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l" t="t" r="r" b="b"/>
              <a:pathLst>
                <a:path w="676" h="3333" extrusionOk="0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Google Shape;87;p13"/>
            <p:cNvSpPr/>
            <p:nvPr/>
          </p:nvSpPr>
          <p:spPr>
            <a:xfrm>
              <a:off x="0" y="0"/>
              <a:ext cx="758825" cy="4624388"/>
            </a:xfrm>
            <a:custGeom>
              <a:avLst/>
              <a:gdLst/>
              <a:ahLst/>
              <a:cxnLst/>
              <a:rect l="l" t="t" r="r" b="b"/>
              <a:pathLst>
                <a:path w="478" h="2913" extrusionOk="0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8" name="Google Shape;88;p13"/>
            <p:cNvSpPr/>
            <p:nvPr/>
          </p:nvSpPr>
          <p:spPr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l" t="t" r="r" b="b"/>
              <a:pathLst>
                <a:path w="571" h="753" extrusionOk="0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l" t="t" r="r" b="b"/>
              <a:pathLst>
                <a:path w="937" h="984" extrusionOk="0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l" t="t" r="r" b="b"/>
              <a:pathLst>
                <a:path w="1343" h="1008" extrusionOk="0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l" t="t" r="r" b="b"/>
              <a:pathLst>
                <a:path w="868" h="945" extrusionOk="0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982134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  <a:defRPr sz="4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982134" y="2667001"/>
            <a:ext cx="77046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7358679" y="6116071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1986998" y="6116071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273317" y="6116071"/>
            <a:ext cx="41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AC79D-90E2-46F0-BECC-813D5A24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F6FD6-1E59-449E-8554-3367F0B91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3DA6-0D10-4C53-822C-77DA73F59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995E-A223-4FD1-B332-7A8BF1D48DE8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6F170-DA04-46C2-8C8A-027BD44F6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9F74F-4C2C-4460-80E7-BE4217711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CD62-71FE-4E31-A15E-3A7E5B0B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4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obertwilliamson61.wixsite.com/websiteforph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inghistorian.org/en/lesson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dbpy.github.io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ctrTitle"/>
          </p:nvPr>
        </p:nvSpPr>
        <p:spPr>
          <a:xfrm>
            <a:off x="685800" y="1124744"/>
            <a:ext cx="784664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Ministry of Information and the British Film Hero during World War 2</a:t>
            </a:r>
            <a:br>
              <a:rPr lang="en-GB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324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4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2051720" y="494116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GB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Robert Williamson</a:t>
            </a:r>
            <a:endParaRPr sz="1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2CAE5803-3C4C-401A-9C17-7E319A4B2F70}"/>
              </a:ext>
            </a:extLst>
          </p:cNvPr>
          <p:cNvSpPr txBox="1"/>
          <p:nvPr/>
        </p:nvSpPr>
        <p:spPr>
          <a:xfrm>
            <a:off x="2224585" y="5733256"/>
            <a:ext cx="547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My Website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1454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262" y="1600200"/>
            <a:ext cx="8818684" cy="4525963"/>
          </a:xfrm>
        </p:spPr>
        <p:txBody>
          <a:bodyPr/>
          <a:lstStyle/>
          <a:p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Archives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Search MOI for Films Division, Ideas Committee etc. Note no downloads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Observation Online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(search for </a:t>
            </a:r>
            <a:r>
              <a:rPr lang="en-GB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 has Wings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advanced, use AND)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Intelligence Reports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 Time Social Surveys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(search for cinema, results online. No login required)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Documentary News Letter</a:t>
            </a:r>
            <a:r>
              <a:rPr lang="en-GB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line : Year 1940. Search for Films Division</a:t>
            </a:r>
          </a:p>
          <a:p>
            <a:pPr lvl="0"/>
            <a:r>
              <a:rPr lang="en-GB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reviews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Sight and Sound on line at Brookes (or newspapers)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226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84AC-7A46-4612-A7FD-0E1B9436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168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6DD89-0F5E-467A-A45A-16ABB353D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line film publications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Search for </a:t>
            </a:r>
            <a:r>
              <a:rPr lang="en-GB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Kinematograph Weekly. 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1944 version and search for </a:t>
            </a:r>
            <a:r>
              <a:rPr lang="en-GB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Millions like Us</a:t>
            </a:r>
          </a:p>
          <a:p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line film publications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Search for </a:t>
            </a:r>
            <a:r>
              <a:rPr lang="en-GB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 Picture Herald. </a:t>
            </a:r>
          </a:p>
          <a:p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idea: Use Python to access archives:-  </a:t>
            </a:r>
            <a:r>
              <a:rPr lang="en-GB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https://programminghistorian.org/en/lessons/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IMDbpy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(set of modules to access film data)</a:t>
            </a:r>
          </a:p>
          <a:p>
            <a:r>
              <a:rPr lang="en-GB" dirty="0">
                <a:hlinkClick r:id="rId4"/>
              </a:rPr>
              <a:t>https://imdbpy.github.io/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5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E4A2-5021-4C26-A67C-08D7531F8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34941"/>
            <a:ext cx="6858000" cy="684403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3624C-8744-410A-A58A-BB160AAD0565}"/>
              </a:ext>
            </a:extLst>
          </p:cNvPr>
          <p:cNvSpPr txBox="1"/>
          <p:nvPr/>
        </p:nvSpPr>
        <p:spPr>
          <a:xfrm>
            <a:off x="1786041" y="1844013"/>
            <a:ext cx="6038987" cy="367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from many political sources (not only the MOI) impacted the content of films, especially comedy.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Professor Chapman : ‘</a:t>
            </a:r>
            <a:r>
              <a:rPr lang="en-GB" sz="18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extraordinary narrow class confines of pre war British cinema were being breached. It became more common for films to draw characters from across the British classes</a:t>
            </a:r>
            <a:r>
              <a:rPr lang="en-GB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main desire of the MOI was to ‘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up morale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of which comedy was key (not only in film but on radio too).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transition of the hero figure in film to a more recognisable form (as a common man or woman).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Humour in all senses has moved on, but elements of the comedy can still be enjoyed and understood today.</a:t>
            </a:r>
          </a:p>
        </p:txBody>
      </p:sp>
    </p:spTree>
    <p:extLst>
      <p:ext uri="{BB962C8B-B14F-4D97-AF65-F5344CB8AC3E}">
        <p14:creationId xmlns:p14="http://schemas.microsoft.com/office/powerpoint/2010/main" val="226434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ctrTitle"/>
          </p:nvPr>
        </p:nvSpPr>
        <p:spPr>
          <a:xfrm>
            <a:off x="685800" y="1124744"/>
            <a:ext cx="7846640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3240" dirty="0">
                <a:solidFill>
                  <a:schemeClr val="tx1"/>
                </a:solidFill>
              </a:rPr>
              <a:t>“To do film history today, one has to become an economic historian, a legal expert, a sociologist, know about censorship, read trade papers and fan magazines”</a:t>
            </a:r>
            <a:br>
              <a:rPr lang="en-GB" sz="3240" dirty="0">
                <a:solidFill>
                  <a:schemeClr val="tx1"/>
                </a:solidFill>
              </a:rPr>
            </a:br>
            <a:br>
              <a:rPr lang="en-GB" sz="3240" dirty="0">
                <a:solidFill>
                  <a:schemeClr val="tx1"/>
                </a:solidFill>
              </a:rPr>
            </a:b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Elsaesser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Thomas ‘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Film History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Monthly Film Bulletin, Autumn 1986</a:t>
            </a:r>
            <a:br>
              <a:rPr lang="en-GB" sz="1800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sz="1800" b="0" i="0" u="none" strike="noStrike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2051720" y="494116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3747-0443-492D-9255-8B950C37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AA6C2-C997-4156-B398-A0216FD9F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A7154-B37D-4BA1-9BF9-9086ADDC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FE91-C6DB-493F-A3B4-59325210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ighlight>
                  <a:srgbClr val="000000"/>
                </a:highlight>
              </a:rPr>
              <a:t>Senate House (Ministry of Information)</a:t>
            </a:r>
          </a:p>
        </p:txBody>
      </p:sp>
      <p:pic>
        <p:nvPicPr>
          <p:cNvPr id="4" name="Content Placeholder 3" descr="http://copac.jisc.ac.uk/images/content/libraries/senatehouse.jpg">
            <a:extLst>
              <a:ext uri="{FF2B5EF4-FFF2-40B4-BE49-F238E27FC236}">
                <a16:creationId xmlns:a16="http://schemas.microsoft.com/office/drawing/2014/main" id="{47E54663-06A0-4940-A661-CE72F9F444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58180"/>
            <a:ext cx="4320480" cy="4423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31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25" y="516325"/>
            <a:ext cx="7574500" cy="5814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D5D5D5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360538" y="262501"/>
            <a:ext cx="33099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8275" rIns="27425" bIns="18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Garamond"/>
              <a:buNone/>
            </a:pPr>
            <a:r>
              <a:rPr lang="en-GB" sz="4320"/>
              <a:t>Pressures on the Films Division 1939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3"/>
          </p:nvPr>
        </p:nvSpPr>
        <p:spPr>
          <a:xfrm>
            <a:off x="3422650" y="4796135"/>
            <a:ext cx="10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Film</a:t>
            </a:r>
            <a:r>
              <a:rPr lang="en-GB"/>
              <a:t> </a:t>
            </a:r>
            <a:r>
              <a:rPr lang="en-GB" sz="2000"/>
              <a:t>Studios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4"/>
          </p:nvPr>
        </p:nvSpPr>
        <p:spPr>
          <a:xfrm>
            <a:off x="3765550" y="3114022"/>
            <a:ext cx="109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British Film Institute</a:t>
            </a: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5"/>
          </p:nvPr>
        </p:nvSpPr>
        <p:spPr>
          <a:xfrm>
            <a:off x="4184187" y="1921614"/>
            <a:ext cx="1302013" cy="63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lang="en-GB" dirty="0"/>
              <a:t>Documentary Newsletter</a:t>
            </a:r>
            <a:endParaRPr dirty="0"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6"/>
          </p:nvPr>
        </p:nvSpPr>
        <p:spPr>
          <a:xfrm>
            <a:off x="5200650" y="296776"/>
            <a:ext cx="1460500" cy="115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1600" dirty="0"/>
              <a:t>National Newspapers</a:t>
            </a:r>
            <a:endParaRPr sz="1600" dirty="0"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7"/>
          </p:nvPr>
        </p:nvSpPr>
        <p:spPr>
          <a:xfrm>
            <a:off x="5880100" y="2205335"/>
            <a:ext cx="10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War Office</a:t>
            </a: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8"/>
          </p:nvPr>
        </p:nvSpPr>
        <p:spPr>
          <a:xfrm>
            <a:off x="6457950" y="3346847"/>
            <a:ext cx="109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Board of Trade</a:t>
            </a: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9"/>
          </p:nvPr>
        </p:nvSpPr>
        <p:spPr>
          <a:xfrm>
            <a:off x="6737350" y="4987487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GB" sz="2000"/>
              <a:t>Services</a:t>
            </a:r>
            <a:endParaRPr/>
          </a:p>
        </p:txBody>
      </p:sp>
      <p:grpSp>
        <p:nvGrpSpPr>
          <p:cNvPr id="190" name="Google Shape;190;p21" title="man icon"/>
          <p:cNvGrpSpPr/>
          <p:nvPr/>
        </p:nvGrpSpPr>
        <p:grpSpPr>
          <a:xfrm>
            <a:off x="4788192" y="1461324"/>
            <a:ext cx="348875" cy="463571"/>
            <a:chOff x="3087207" y="2512379"/>
            <a:chExt cx="464919" cy="464919"/>
          </a:xfrm>
        </p:grpSpPr>
        <p:sp>
          <p:nvSpPr>
            <p:cNvPr id="191" name="Google Shape;191;p21"/>
            <p:cNvSpPr/>
            <p:nvPr/>
          </p:nvSpPr>
          <p:spPr>
            <a:xfrm>
              <a:off x="3087207" y="2512379"/>
              <a:ext cx="464919" cy="464919"/>
            </a:xfrm>
            <a:custGeom>
              <a:avLst/>
              <a:gdLst/>
              <a:ahLst/>
              <a:cxnLst/>
              <a:rect l="l" t="t" r="r" b="b"/>
              <a:pathLst>
                <a:path w="464919" h="464919" extrusionOk="0">
                  <a:moveTo>
                    <a:pt x="463074" y="463074"/>
                  </a:moveTo>
                  <a:lnTo>
                    <a:pt x="5535" y="463074"/>
                  </a:lnTo>
                  <a:lnTo>
                    <a:pt x="5535" y="5535"/>
                  </a:lnTo>
                  <a:lnTo>
                    <a:pt x="463074" y="5535"/>
                  </a:lnTo>
                  <a:lnTo>
                    <a:pt x="463074" y="463074"/>
                  </a:lnTo>
                  <a:close/>
                  <a:moveTo>
                    <a:pt x="49813" y="420272"/>
                  </a:moveTo>
                  <a:lnTo>
                    <a:pt x="418058" y="420272"/>
                  </a:lnTo>
                  <a:lnTo>
                    <a:pt x="418058" y="48337"/>
                  </a:lnTo>
                  <a:lnTo>
                    <a:pt x="49813" y="48337"/>
                  </a:lnTo>
                  <a:lnTo>
                    <a:pt x="49813" y="420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3212518" y="2593556"/>
              <a:ext cx="214010" cy="302566"/>
            </a:xfrm>
            <a:custGeom>
              <a:avLst/>
              <a:gdLst/>
              <a:ahLst/>
              <a:cxnLst/>
              <a:rect l="l" t="t" r="r" b="b"/>
              <a:pathLst>
                <a:path w="214010" h="302566" extrusionOk="0">
                  <a:moveTo>
                    <a:pt x="107517" y="5535"/>
                  </a:moveTo>
                  <a:cubicBezTo>
                    <a:pt x="103827" y="5535"/>
                    <a:pt x="99400" y="5535"/>
                    <a:pt x="95710" y="6273"/>
                  </a:cubicBezTo>
                  <a:cubicBezTo>
                    <a:pt x="94972" y="6273"/>
                    <a:pt x="94972" y="6273"/>
                    <a:pt x="94234" y="6273"/>
                  </a:cubicBezTo>
                  <a:cubicBezTo>
                    <a:pt x="90544" y="6273"/>
                    <a:pt x="87592" y="7011"/>
                    <a:pt x="84640" y="7749"/>
                  </a:cubicBezTo>
                  <a:cubicBezTo>
                    <a:pt x="80950" y="8487"/>
                    <a:pt x="77999" y="9225"/>
                    <a:pt x="74309" y="9963"/>
                  </a:cubicBezTo>
                  <a:cubicBezTo>
                    <a:pt x="74309" y="9963"/>
                    <a:pt x="74309" y="9963"/>
                    <a:pt x="73571" y="9963"/>
                  </a:cubicBezTo>
                  <a:cubicBezTo>
                    <a:pt x="66929" y="11439"/>
                    <a:pt x="60287" y="13652"/>
                    <a:pt x="54384" y="16604"/>
                  </a:cubicBezTo>
                  <a:cubicBezTo>
                    <a:pt x="48480" y="19556"/>
                    <a:pt x="43314" y="23246"/>
                    <a:pt x="38148" y="26936"/>
                  </a:cubicBezTo>
                  <a:cubicBezTo>
                    <a:pt x="35934" y="29150"/>
                    <a:pt x="33721" y="30626"/>
                    <a:pt x="31507" y="32839"/>
                  </a:cubicBezTo>
                  <a:cubicBezTo>
                    <a:pt x="22651" y="41695"/>
                    <a:pt x="16747" y="52027"/>
                    <a:pt x="12319" y="64572"/>
                  </a:cubicBezTo>
                  <a:cubicBezTo>
                    <a:pt x="11582" y="67524"/>
                    <a:pt x="10106" y="70476"/>
                    <a:pt x="9368" y="74166"/>
                  </a:cubicBezTo>
                  <a:cubicBezTo>
                    <a:pt x="8630" y="77117"/>
                    <a:pt x="7892" y="80069"/>
                    <a:pt x="7892" y="83021"/>
                  </a:cubicBezTo>
                  <a:cubicBezTo>
                    <a:pt x="7892" y="85235"/>
                    <a:pt x="7154" y="86711"/>
                    <a:pt x="7154" y="88925"/>
                  </a:cubicBezTo>
                  <a:cubicBezTo>
                    <a:pt x="7154" y="90401"/>
                    <a:pt x="6416" y="91877"/>
                    <a:pt x="6416" y="94091"/>
                  </a:cubicBezTo>
                  <a:cubicBezTo>
                    <a:pt x="6416" y="97781"/>
                    <a:pt x="5678" y="101470"/>
                    <a:pt x="5678" y="105898"/>
                  </a:cubicBezTo>
                  <a:cubicBezTo>
                    <a:pt x="5678" y="108850"/>
                    <a:pt x="6416" y="113278"/>
                    <a:pt x="7154" y="117706"/>
                  </a:cubicBezTo>
                  <a:cubicBezTo>
                    <a:pt x="7892" y="122134"/>
                    <a:pt x="8630" y="128037"/>
                    <a:pt x="10106" y="133203"/>
                  </a:cubicBezTo>
                  <a:cubicBezTo>
                    <a:pt x="10844" y="137631"/>
                    <a:pt x="12319" y="142797"/>
                    <a:pt x="13057" y="146486"/>
                  </a:cubicBezTo>
                  <a:cubicBezTo>
                    <a:pt x="13057" y="147224"/>
                    <a:pt x="13057" y="147224"/>
                    <a:pt x="13795" y="147962"/>
                  </a:cubicBezTo>
                  <a:cubicBezTo>
                    <a:pt x="14533" y="150914"/>
                    <a:pt x="15271" y="153866"/>
                    <a:pt x="16009" y="156080"/>
                  </a:cubicBezTo>
                  <a:cubicBezTo>
                    <a:pt x="13795" y="157556"/>
                    <a:pt x="12319" y="159032"/>
                    <a:pt x="10106" y="161246"/>
                  </a:cubicBezTo>
                  <a:cubicBezTo>
                    <a:pt x="7154" y="165674"/>
                    <a:pt x="4940" y="172315"/>
                    <a:pt x="5678" y="180433"/>
                  </a:cubicBezTo>
                  <a:cubicBezTo>
                    <a:pt x="8630" y="203310"/>
                    <a:pt x="22651" y="211427"/>
                    <a:pt x="27817" y="213641"/>
                  </a:cubicBezTo>
                  <a:cubicBezTo>
                    <a:pt x="29293" y="224711"/>
                    <a:pt x="35196" y="237256"/>
                    <a:pt x="44052" y="251278"/>
                  </a:cubicBezTo>
                  <a:cubicBezTo>
                    <a:pt x="53646" y="266037"/>
                    <a:pt x="66929" y="280058"/>
                    <a:pt x="83902" y="287438"/>
                  </a:cubicBezTo>
                  <a:lnTo>
                    <a:pt x="84640" y="288176"/>
                  </a:lnTo>
                  <a:cubicBezTo>
                    <a:pt x="90544" y="295556"/>
                    <a:pt x="98662" y="299983"/>
                    <a:pt x="108993" y="299983"/>
                  </a:cubicBezTo>
                  <a:cubicBezTo>
                    <a:pt x="118587" y="299983"/>
                    <a:pt x="127442" y="294818"/>
                    <a:pt x="133346" y="288176"/>
                  </a:cubicBezTo>
                  <a:lnTo>
                    <a:pt x="134084" y="287438"/>
                  </a:lnTo>
                  <a:cubicBezTo>
                    <a:pt x="150319" y="279320"/>
                    <a:pt x="163603" y="265299"/>
                    <a:pt x="173196" y="251278"/>
                  </a:cubicBezTo>
                  <a:cubicBezTo>
                    <a:pt x="182052" y="237994"/>
                    <a:pt x="187956" y="224711"/>
                    <a:pt x="189431" y="213641"/>
                  </a:cubicBezTo>
                  <a:cubicBezTo>
                    <a:pt x="193859" y="211427"/>
                    <a:pt x="208619" y="203310"/>
                    <a:pt x="211570" y="180433"/>
                  </a:cubicBezTo>
                  <a:cubicBezTo>
                    <a:pt x="212308" y="172315"/>
                    <a:pt x="210095" y="165674"/>
                    <a:pt x="207143" y="161246"/>
                  </a:cubicBezTo>
                  <a:cubicBezTo>
                    <a:pt x="204929" y="158294"/>
                    <a:pt x="203453" y="157556"/>
                    <a:pt x="201239" y="156080"/>
                  </a:cubicBezTo>
                  <a:cubicBezTo>
                    <a:pt x="201977" y="152390"/>
                    <a:pt x="203453" y="148700"/>
                    <a:pt x="204929" y="145010"/>
                  </a:cubicBezTo>
                  <a:lnTo>
                    <a:pt x="204929" y="144273"/>
                  </a:lnTo>
                  <a:cubicBezTo>
                    <a:pt x="204929" y="143535"/>
                    <a:pt x="204929" y="143535"/>
                    <a:pt x="205667" y="142797"/>
                  </a:cubicBezTo>
                  <a:cubicBezTo>
                    <a:pt x="207143" y="138369"/>
                    <a:pt x="207881" y="133941"/>
                    <a:pt x="208619" y="129513"/>
                  </a:cubicBezTo>
                  <a:cubicBezTo>
                    <a:pt x="209357" y="124347"/>
                    <a:pt x="210833" y="119182"/>
                    <a:pt x="210833" y="114754"/>
                  </a:cubicBezTo>
                  <a:cubicBezTo>
                    <a:pt x="210833" y="113278"/>
                    <a:pt x="210833" y="111802"/>
                    <a:pt x="211570" y="110326"/>
                  </a:cubicBezTo>
                  <a:cubicBezTo>
                    <a:pt x="211570" y="108112"/>
                    <a:pt x="212308" y="105160"/>
                    <a:pt x="212308" y="102946"/>
                  </a:cubicBezTo>
                  <a:cubicBezTo>
                    <a:pt x="212308" y="100732"/>
                    <a:pt x="212308" y="97781"/>
                    <a:pt x="212308" y="95567"/>
                  </a:cubicBezTo>
                  <a:cubicBezTo>
                    <a:pt x="212308" y="94091"/>
                    <a:pt x="212308" y="91877"/>
                    <a:pt x="212308" y="89663"/>
                  </a:cubicBezTo>
                  <a:lnTo>
                    <a:pt x="212308" y="88925"/>
                  </a:lnTo>
                  <a:cubicBezTo>
                    <a:pt x="212308" y="87449"/>
                    <a:pt x="211570" y="85973"/>
                    <a:pt x="211570" y="83759"/>
                  </a:cubicBezTo>
                  <a:cubicBezTo>
                    <a:pt x="211570" y="83021"/>
                    <a:pt x="211570" y="81545"/>
                    <a:pt x="210833" y="80807"/>
                  </a:cubicBezTo>
                  <a:cubicBezTo>
                    <a:pt x="210833" y="80069"/>
                    <a:pt x="210833" y="78593"/>
                    <a:pt x="210095" y="77856"/>
                  </a:cubicBezTo>
                  <a:cubicBezTo>
                    <a:pt x="210095" y="77117"/>
                    <a:pt x="210095" y="76380"/>
                    <a:pt x="209357" y="75642"/>
                  </a:cubicBezTo>
                  <a:cubicBezTo>
                    <a:pt x="209357" y="74904"/>
                    <a:pt x="208619" y="73428"/>
                    <a:pt x="208619" y="72690"/>
                  </a:cubicBezTo>
                  <a:cubicBezTo>
                    <a:pt x="208619" y="71952"/>
                    <a:pt x="207881" y="71214"/>
                    <a:pt x="207881" y="70476"/>
                  </a:cubicBezTo>
                  <a:cubicBezTo>
                    <a:pt x="207881" y="69000"/>
                    <a:pt x="207143" y="68262"/>
                    <a:pt x="207143" y="66786"/>
                  </a:cubicBezTo>
                  <a:cubicBezTo>
                    <a:pt x="207143" y="66048"/>
                    <a:pt x="207143" y="65310"/>
                    <a:pt x="206405" y="65310"/>
                  </a:cubicBezTo>
                  <a:cubicBezTo>
                    <a:pt x="205667" y="64572"/>
                    <a:pt x="205667" y="63096"/>
                    <a:pt x="204929" y="62358"/>
                  </a:cubicBezTo>
                  <a:cubicBezTo>
                    <a:pt x="204191" y="60882"/>
                    <a:pt x="203453" y="58668"/>
                    <a:pt x="202715" y="57192"/>
                  </a:cubicBezTo>
                  <a:cubicBezTo>
                    <a:pt x="202715" y="56454"/>
                    <a:pt x="201977" y="55717"/>
                    <a:pt x="201977" y="54978"/>
                  </a:cubicBezTo>
                  <a:cubicBezTo>
                    <a:pt x="201239" y="54241"/>
                    <a:pt x="200501" y="53503"/>
                    <a:pt x="200501" y="52027"/>
                  </a:cubicBezTo>
                  <a:cubicBezTo>
                    <a:pt x="199763" y="51289"/>
                    <a:pt x="199763" y="50551"/>
                    <a:pt x="199025" y="49813"/>
                  </a:cubicBezTo>
                  <a:cubicBezTo>
                    <a:pt x="198287" y="49075"/>
                    <a:pt x="197549" y="48337"/>
                    <a:pt x="197549" y="47599"/>
                  </a:cubicBezTo>
                  <a:cubicBezTo>
                    <a:pt x="196811" y="46861"/>
                    <a:pt x="196811" y="46123"/>
                    <a:pt x="196073" y="46123"/>
                  </a:cubicBezTo>
                  <a:cubicBezTo>
                    <a:pt x="195335" y="45385"/>
                    <a:pt x="194597" y="44647"/>
                    <a:pt x="193859" y="43909"/>
                  </a:cubicBezTo>
                  <a:cubicBezTo>
                    <a:pt x="193121" y="43171"/>
                    <a:pt x="192384" y="42433"/>
                    <a:pt x="191645" y="42433"/>
                  </a:cubicBezTo>
                  <a:cubicBezTo>
                    <a:pt x="190169" y="40957"/>
                    <a:pt x="188694" y="40219"/>
                    <a:pt x="187218" y="38743"/>
                  </a:cubicBezTo>
                  <a:cubicBezTo>
                    <a:pt x="180576" y="34315"/>
                    <a:pt x="173196" y="31364"/>
                    <a:pt x="164341" y="30626"/>
                  </a:cubicBezTo>
                  <a:cubicBezTo>
                    <a:pt x="162865" y="28412"/>
                    <a:pt x="159913" y="24722"/>
                    <a:pt x="156223" y="21770"/>
                  </a:cubicBezTo>
                  <a:cubicBezTo>
                    <a:pt x="154747" y="20294"/>
                    <a:pt x="153271" y="18818"/>
                    <a:pt x="151057" y="18080"/>
                  </a:cubicBezTo>
                  <a:cubicBezTo>
                    <a:pt x="151057" y="18080"/>
                    <a:pt x="150319" y="18080"/>
                    <a:pt x="150319" y="17342"/>
                  </a:cubicBezTo>
                  <a:cubicBezTo>
                    <a:pt x="150319" y="17342"/>
                    <a:pt x="149581" y="17342"/>
                    <a:pt x="149581" y="16604"/>
                  </a:cubicBezTo>
                  <a:cubicBezTo>
                    <a:pt x="148106" y="15128"/>
                    <a:pt x="145891" y="14390"/>
                    <a:pt x="143678" y="12914"/>
                  </a:cubicBezTo>
                  <a:cubicBezTo>
                    <a:pt x="137036" y="9225"/>
                    <a:pt x="129656" y="6273"/>
                    <a:pt x="119325" y="5535"/>
                  </a:cubicBezTo>
                  <a:cubicBezTo>
                    <a:pt x="118587" y="5535"/>
                    <a:pt x="118587" y="5535"/>
                    <a:pt x="117849" y="5535"/>
                  </a:cubicBezTo>
                  <a:cubicBezTo>
                    <a:pt x="117111" y="5535"/>
                    <a:pt x="117111" y="5535"/>
                    <a:pt x="116373" y="5535"/>
                  </a:cubicBezTo>
                  <a:cubicBezTo>
                    <a:pt x="113421" y="5535"/>
                    <a:pt x="110469" y="5535"/>
                    <a:pt x="107517" y="5535"/>
                  </a:cubicBezTo>
                  <a:close/>
                  <a:moveTo>
                    <a:pt x="156961" y="84497"/>
                  </a:moveTo>
                  <a:cubicBezTo>
                    <a:pt x="162865" y="94091"/>
                    <a:pt x="173196" y="113278"/>
                    <a:pt x="173196" y="133203"/>
                  </a:cubicBezTo>
                  <a:cubicBezTo>
                    <a:pt x="173196" y="144273"/>
                    <a:pt x="177624" y="161984"/>
                    <a:pt x="191645" y="163460"/>
                  </a:cubicBezTo>
                  <a:cubicBezTo>
                    <a:pt x="193121" y="164198"/>
                    <a:pt x="194597" y="165674"/>
                    <a:pt x="196073" y="167887"/>
                  </a:cubicBezTo>
                  <a:cubicBezTo>
                    <a:pt x="197549" y="170839"/>
                    <a:pt x="199025" y="173791"/>
                    <a:pt x="198287" y="178957"/>
                  </a:cubicBezTo>
                  <a:cubicBezTo>
                    <a:pt x="196073" y="199620"/>
                    <a:pt x="181314" y="203310"/>
                    <a:pt x="181314" y="203310"/>
                  </a:cubicBezTo>
                  <a:cubicBezTo>
                    <a:pt x="179100" y="204048"/>
                    <a:pt x="176886" y="206262"/>
                    <a:pt x="176886" y="208476"/>
                  </a:cubicBezTo>
                  <a:cubicBezTo>
                    <a:pt x="176148" y="215855"/>
                    <a:pt x="170982" y="229877"/>
                    <a:pt x="162127" y="243160"/>
                  </a:cubicBezTo>
                  <a:cubicBezTo>
                    <a:pt x="153271" y="256443"/>
                    <a:pt x="140726" y="269727"/>
                    <a:pt x="127442" y="275631"/>
                  </a:cubicBezTo>
                  <a:cubicBezTo>
                    <a:pt x="126704" y="276369"/>
                    <a:pt x="125228" y="277106"/>
                    <a:pt x="124490" y="277844"/>
                  </a:cubicBezTo>
                  <a:cubicBezTo>
                    <a:pt x="120801" y="283010"/>
                    <a:pt x="114897" y="286700"/>
                    <a:pt x="108255" y="286700"/>
                  </a:cubicBezTo>
                  <a:cubicBezTo>
                    <a:pt x="101613" y="286700"/>
                    <a:pt x="95710" y="283010"/>
                    <a:pt x="92020" y="277844"/>
                  </a:cubicBezTo>
                  <a:cubicBezTo>
                    <a:pt x="91282" y="277106"/>
                    <a:pt x="90544" y="276369"/>
                    <a:pt x="89068" y="275631"/>
                  </a:cubicBezTo>
                  <a:cubicBezTo>
                    <a:pt x="75785" y="268989"/>
                    <a:pt x="63239" y="256443"/>
                    <a:pt x="54384" y="243160"/>
                  </a:cubicBezTo>
                  <a:cubicBezTo>
                    <a:pt x="45528" y="229877"/>
                    <a:pt x="39624" y="215117"/>
                    <a:pt x="38886" y="208476"/>
                  </a:cubicBezTo>
                  <a:cubicBezTo>
                    <a:pt x="38886" y="206262"/>
                    <a:pt x="36672" y="204048"/>
                    <a:pt x="34458" y="203310"/>
                  </a:cubicBezTo>
                  <a:cubicBezTo>
                    <a:pt x="34458" y="203310"/>
                    <a:pt x="19699" y="198882"/>
                    <a:pt x="17485" y="178219"/>
                  </a:cubicBezTo>
                  <a:cubicBezTo>
                    <a:pt x="16747" y="173053"/>
                    <a:pt x="18223" y="170101"/>
                    <a:pt x="19699" y="167149"/>
                  </a:cubicBezTo>
                  <a:cubicBezTo>
                    <a:pt x="20437" y="165674"/>
                    <a:pt x="21175" y="164936"/>
                    <a:pt x="21913" y="164198"/>
                  </a:cubicBezTo>
                  <a:cubicBezTo>
                    <a:pt x="22651" y="164198"/>
                    <a:pt x="22651" y="164198"/>
                    <a:pt x="23389" y="164198"/>
                  </a:cubicBezTo>
                  <a:cubicBezTo>
                    <a:pt x="35934" y="164198"/>
                    <a:pt x="40362" y="142797"/>
                    <a:pt x="42576" y="132465"/>
                  </a:cubicBezTo>
                  <a:cubicBezTo>
                    <a:pt x="46266" y="112540"/>
                    <a:pt x="68405" y="106636"/>
                    <a:pt x="100138" y="106636"/>
                  </a:cubicBezTo>
                  <a:cubicBezTo>
                    <a:pt x="132608" y="108112"/>
                    <a:pt x="148843" y="94091"/>
                    <a:pt x="156961" y="84497"/>
                  </a:cubicBezTo>
                  <a:close/>
                  <a:moveTo>
                    <a:pt x="73571" y="165674"/>
                  </a:moveTo>
                  <a:cubicBezTo>
                    <a:pt x="68405" y="165674"/>
                    <a:pt x="63977" y="170101"/>
                    <a:pt x="63977" y="175267"/>
                  </a:cubicBezTo>
                  <a:cubicBezTo>
                    <a:pt x="63977" y="180433"/>
                    <a:pt x="68405" y="184861"/>
                    <a:pt x="73571" y="184861"/>
                  </a:cubicBezTo>
                  <a:cubicBezTo>
                    <a:pt x="78736" y="184861"/>
                    <a:pt x="83164" y="180433"/>
                    <a:pt x="83164" y="175267"/>
                  </a:cubicBezTo>
                  <a:cubicBezTo>
                    <a:pt x="83164" y="170101"/>
                    <a:pt x="78736" y="165674"/>
                    <a:pt x="73571" y="165674"/>
                  </a:cubicBezTo>
                  <a:close/>
                  <a:moveTo>
                    <a:pt x="144416" y="165674"/>
                  </a:moveTo>
                  <a:cubicBezTo>
                    <a:pt x="139250" y="165674"/>
                    <a:pt x="134822" y="170101"/>
                    <a:pt x="134822" y="175267"/>
                  </a:cubicBezTo>
                  <a:cubicBezTo>
                    <a:pt x="134822" y="180433"/>
                    <a:pt x="139250" y="184861"/>
                    <a:pt x="144416" y="184861"/>
                  </a:cubicBezTo>
                  <a:cubicBezTo>
                    <a:pt x="149581" y="184861"/>
                    <a:pt x="154009" y="180433"/>
                    <a:pt x="154009" y="175267"/>
                  </a:cubicBezTo>
                  <a:cubicBezTo>
                    <a:pt x="154009" y="170101"/>
                    <a:pt x="149581" y="165674"/>
                    <a:pt x="144416" y="165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93" name="Google Shape;193;p21" title="star icon"/>
          <p:cNvSpPr/>
          <p:nvPr/>
        </p:nvSpPr>
        <p:spPr>
          <a:xfrm>
            <a:off x="3717718" y="4194203"/>
            <a:ext cx="466469" cy="590373"/>
          </a:xfrm>
          <a:custGeom>
            <a:avLst/>
            <a:gdLst/>
            <a:ahLst/>
            <a:cxnLst/>
            <a:rect l="l" t="t" r="r" b="b"/>
            <a:pathLst>
              <a:path w="619892" h="590373" extrusionOk="0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5" name="Google Shape;195;p21" descr="Box troll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1150" y="2864078"/>
            <a:ext cx="575659" cy="66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 descr="Video came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3230" y="2553966"/>
            <a:ext cx="575660" cy="57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 descr="Telepho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3299" y="150972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 descr="Tea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2300" y="4457309"/>
            <a:ext cx="577851" cy="692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5302250" y="4054847"/>
            <a:ext cx="781049" cy="280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Films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V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aramond"/>
                <a:sym typeface="Garamond"/>
              </a:rPr>
              <a:t>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770485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Ministry Of Information Hierarchy 1941</a:t>
            </a:r>
            <a:br>
              <a:rPr lang="en-GB" sz="36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(Addition of Ideas Committee)</a:t>
            </a:r>
            <a:endParaRPr sz="18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899592" y="1268760"/>
            <a:ext cx="8136904" cy="369332"/>
          </a:xfrm>
          <a:prstGeom prst="rect">
            <a:avLst/>
          </a:prstGeom>
          <a:solidFill>
            <a:srgbClr val="7F7F7F"/>
          </a:solidFill>
          <a:ln w="508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Ministry Of Information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899592" y="2492896"/>
            <a:ext cx="2088232" cy="369332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 Committee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4670297" y="2591193"/>
            <a:ext cx="2447955" cy="369332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Policy Committee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2771800" y="3861048"/>
            <a:ext cx="2016224" cy="369332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Film Division</a:t>
            </a:r>
            <a:endParaRPr/>
          </a:p>
        </p:txBody>
      </p:sp>
      <p:sp>
        <p:nvSpPr>
          <p:cNvPr id="288" name="Google Shape;288;p26"/>
          <p:cNvSpPr txBox="1"/>
          <p:nvPr/>
        </p:nvSpPr>
        <p:spPr>
          <a:xfrm>
            <a:off x="1763688" y="5301208"/>
            <a:ext cx="4608512" cy="369332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Film Studios</a:t>
            </a:r>
            <a:endParaRPr/>
          </a:p>
        </p:txBody>
      </p:sp>
      <p:cxnSp>
        <p:nvCxnSpPr>
          <p:cNvPr id="289" name="Google Shape;289;p26"/>
          <p:cNvCxnSpPr/>
          <p:nvPr/>
        </p:nvCxnSpPr>
        <p:spPr>
          <a:xfrm>
            <a:off x="2195736" y="1710100"/>
            <a:ext cx="0" cy="782796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0" name="Google Shape;290;p26"/>
          <p:cNvCxnSpPr/>
          <p:nvPr/>
        </p:nvCxnSpPr>
        <p:spPr>
          <a:xfrm>
            <a:off x="5868144" y="1710100"/>
            <a:ext cx="0" cy="854804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1" name="Google Shape;291;p26"/>
          <p:cNvCxnSpPr>
            <a:endCxn id="287" idx="0"/>
          </p:cNvCxnSpPr>
          <p:nvPr/>
        </p:nvCxnSpPr>
        <p:spPr>
          <a:xfrm>
            <a:off x="3779912" y="1638048"/>
            <a:ext cx="0" cy="222300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2" name="Google Shape;292;p26"/>
          <p:cNvCxnSpPr>
            <a:stCxn id="287" idx="2"/>
          </p:cNvCxnSpPr>
          <p:nvPr/>
        </p:nvCxnSpPr>
        <p:spPr>
          <a:xfrm>
            <a:off x="3779912" y="4230380"/>
            <a:ext cx="0" cy="107070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3" name="Google Shape;293;p26"/>
          <p:cNvCxnSpPr/>
          <p:nvPr/>
        </p:nvCxnSpPr>
        <p:spPr>
          <a:xfrm>
            <a:off x="8892480" y="1684252"/>
            <a:ext cx="0" cy="396044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4" name="Google Shape;294;p26"/>
          <p:cNvCxnSpPr/>
          <p:nvPr/>
        </p:nvCxnSpPr>
        <p:spPr>
          <a:xfrm rot="10800000">
            <a:off x="6414404" y="5644692"/>
            <a:ext cx="2478076" cy="25848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5" name="Google Shape;295;p26"/>
          <p:cNvSpPr txBox="1"/>
          <p:nvPr/>
        </p:nvSpPr>
        <p:spPr>
          <a:xfrm>
            <a:off x="323528" y="6381328"/>
            <a:ext cx="280831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and control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</p:txBody>
      </p:sp>
      <p:cxnSp>
        <p:nvCxnSpPr>
          <p:cNvPr id="296" name="Google Shape;296;p26"/>
          <p:cNvCxnSpPr/>
          <p:nvPr/>
        </p:nvCxnSpPr>
        <p:spPr>
          <a:xfrm>
            <a:off x="2987824" y="6525344"/>
            <a:ext cx="1224136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7" name="Google Shape;297;p26"/>
          <p:cNvCxnSpPr>
            <a:stCxn id="285" idx="2"/>
          </p:cNvCxnSpPr>
          <p:nvPr/>
        </p:nvCxnSpPr>
        <p:spPr>
          <a:xfrm>
            <a:off x="1943708" y="2862228"/>
            <a:ext cx="1188000" cy="998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8" name="Google Shape;298;p26"/>
          <p:cNvCxnSpPr/>
          <p:nvPr/>
        </p:nvCxnSpPr>
        <p:spPr>
          <a:xfrm flipH="1">
            <a:off x="4616040" y="2980331"/>
            <a:ext cx="1278235" cy="83499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99" name="Google Shape;299;p26"/>
          <p:cNvSpPr/>
          <p:nvPr/>
        </p:nvSpPr>
        <p:spPr>
          <a:xfrm>
            <a:off x="51747" y="3632805"/>
            <a:ext cx="1711941" cy="9961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 News Letter</a:t>
            </a:r>
            <a:endParaRPr/>
          </a:p>
        </p:txBody>
      </p:sp>
      <p:sp>
        <p:nvSpPr>
          <p:cNvPr id="300" name="Google Shape;300;p26"/>
          <p:cNvSpPr txBox="1"/>
          <p:nvPr/>
        </p:nvSpPr>
        <p:spPr>
          <a:xfrm>
            <a:off x="4670297" y="6277169"/>
            <a:ext cx="220596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Critical</a:t>
            </a:r>
            <a:r>
              <a:rPr lang="en-GB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Comment:</a:t>
            </a: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1793392" y="3851339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6"/>
          <p:cNvSpPr/>
          <p:nvPr/>
        </p:nvSpPr>
        <p:spPr>
          <a:xfrm>
            <a:off x="6876257" y="623248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1793392" y="5670540"/>
            <a:ext cx="1338448" cy="413464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Ealing</a:t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3249567" y="5670540"/>
            <a:ext cx="1366473" cy="41346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4788025" y="5670540"/>
            <a:ext cx="1584176" cy="413464"/>
          </a:xfrm>
          <a:prstGeom prst="rect">
            <a:avLst/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Gainsborough</a:t>
            </a: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4788024" y="4184660"/>
            <a:ext cx="1224135" cy="595905"/>
          </a:xfrm>
          <a:prstGeom prst="rect">
            <a:avLst/>
          </a:prstGeom>
          <a:solidFill>
            <a:schemeClr val="dk1"/>
          </a:solidFill>
          <a:ln w="317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Crown Film Unit</a:t>
            </a: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7020271" y="3509505"/>
            <a:ext cx="1284391" cy="999615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Ideas Committee</a:t>
            </a:r>
            <a:endParaRPr dirty="0"/>
          </a:p>
        </p:txBody>
      </p:sp>
      <p:cxnSp>
        <p:nvCxnSpPr>
          <p:cNvPr id="308" name="Google Shape;308;p26"/>
          <p:cNvCxnSpPr>
            <a:cxnSpLocks/>
            <a:stCxn id="307" idx="1"/>
            <a:endCxn id="307" idx="1"/>
          </p:cNvCxnSpPr>
          <p:nvPr/>
        </p:nvCxnSpPr>
        <p:spPr>
          <a:xfrm>
            <a:off x="7020271" y="4009313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9" name="Google Shape;309;p26"/>
          <p:cNvCxnSpPr>
            <a:cxnSpLocks/>
            <a:stCxn id="307" idx="1"/>
            <a:endCxn id="287" idx="3"/>
          </p:cNvCxnSpPr>
          <p:nvPr/>
        </p:nvCxnSpPr>
        <p:spPr>
          <a:xfrm flipH="1">
            <a:off x="4788024" y="4009313"/>
            <a:ext cx="2232247" cy="36401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0" name="Google Shape;310;p26"/>
          <p:cNvCxnSpPr/>
          <p:nvPr/>
        </p:nvCxnSpPr>
        <p:spPr>
          <a:xfrm rot="10800000" flipH="1">
            <a:off x="6372200" y="4509120"/>
            <a:ext cx="864096" cy="792088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1" name="Google Shape;311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Sources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Unpublished Primary (such as National Archives, Papers, Ministry Offices)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Published (such as Newspapers and magazines, journals)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Mass Observation Unit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Books and Articles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Memoirs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BFI: Special Collections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GB" sz="3000">
                <a:solidFill>
                  <a:srgbClr val="000000"/>
                </a:solidFill>
              </a:rPr>
              <a:t>PhDs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Be a detective...follow the paper trail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000" y="378500"/>
            <a:ext cx="7130776" cy="61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606</Words>
  <Application>Microsoft Office PowerPoint</Application>
  <PresentationFormat>On-screen Show (4:3)</PresentationFormat>
  <Paragraphs>76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Garamond</vt:lpstr>
      <vt:lpstr>Arial</vt:lpstr>
      <vt:lpstr>Calibri Light</vt:lpstr>
      <vt:lpstr>Calibri</vt:lpstr>
      <vt:lpstr>Office Theme</vt:lpstr>
      <vt:lpstr>Parallax</vt:lpstr>
      <vt:lpstr>Office Theme</vt:lpstr>
      <vt:lpstr>The Ministry of Information and the British Film Hero during World War 2  </vt:lpstr>
      <vt:lpstr>“To do film history today, one has to become an economic historian, a legal expert, a sociologist, know about censorship, read trade papers and fan magazines”  Elsaesser, Thomas ‘The New Film History’ Monthly Film Bulletin, Autumn 1986 </vt:lpstr>
      <vt:lpstr>PowerPoint Presentation</vt:lpstr>
      <vt:lpstr>Senate House (Ministry of Information)</vt:lpstr>
      <vt:lpstr>PowerPoint Presentation</vt:lpstr>
      <vt:lpstr>Pressures on the Films Division 1939</vt:lpstr>
      <vt:lpstr>Ministry Of Information Hierarchy 1941 (Addition of Ideas Committee)</vt:lpstr>
      <vt:lpstr>Sources</vt:lpstr>
      <vt:lpstr>PowerPoint Presentation</vt:lpstr>
      <vt:lpstr>Exercises</vt:lpstr>
      <vt:lpstr>Exercises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Williamson</cp:lastModifiedBy>
  <cp:revision>14</cp:revision>
  <dcterms:modified xsi:type="dcterms:W3CDTF">2021-11-16T08:42:25Z</dcterms:modified>
</cp:coreProperties>
</file>