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2" r:id="rId3"/>
  </p:sldMasterIdLst>
  <p:notesMasterIdLst>
    <p:notesMasterId r:id="rId19"/>
  </p:notesMasterIdLst>
  <p:sldIdLst>
    <p:sldId id="256" r:id="rId4"/>
    <p:sldId id="257" r:id="rId5"/>
    <p:sldId id="258" r:id="rId6"/>
    <p:sldId id="262" r:id="rId7"/>
    <p:sldId id="260" r:id="rId8"/>
    <p:sldId id="270" r:id="rId9"/>
    <p:sldId id="259" r:id="rId10"/>
    <p:sldId id="261" r:id="rId11"/>
    <p:sldId id="263" r:id="rId12"/>
    <p:sldId id="264" r:id="rId13"/>
    <p:sldId id="265" r:id="rId14"/>
    <p:sldId id="266" r:id="rId15"/>
    <p:sldId id="267" r:id="rId16"/>
    <p:sldId id="268" r:id="rId17"/>
    <p:sldId id="269" r:id="rId18"/>
  </p:sldIdLst>
  <p:sldSz cx="9144000" cy="6858000" type="screen4x3"/>
  <p:notesSz cx="6858000" cy="9945688"/>
  <p:embeddedFontLst>
    <p:embeddedFont>
      <p:font typeface="Calibri" panose="020F0502020204030204" pitchFamily="34" charset="0"/>
      <p:regular r:id="rId20"/>
      <p:bold r:id="rId21"/>
      <p:italic r:id="rId22"/>
      <p:boldItalic r:id="rId23"/>
    </p:embeddedFont>
    <p:embeddedFont>
      <p:font typeface="Garamond" panose="020204040303010108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xbtERhsPUp7nvXDgGAb3mWY5s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37"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0: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6: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724202"/>
            <a:ext cx="5486400" cy="447556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 ‘‘</a:t>
            </a:r>
            <a:r>
              <a:rPr lang="en-GB" sz="1200" b="0" i="1" u="none" strike="noStrike" cap="none">
                <a:solidFill>
                  <a:schemeClr val="dk1"/>
                </a:solidFill>
                <a:latin typeface="Calibri"/>
                <a:ea typeface="Calibri"/>
                <a:cs typeface="Calibri"/>
                <a:sym typeface="Calibri"/>
              </a:rPr>
              <a:t>The musical as a genre perceives the gap between producer and consumer, the breakdown of community designated by the very distinction between "performer" and "audience" as a breach which it must heal. The musical seeks to bridge the gap through a valorization of "community" as an ideal concept.</a:t>
            </a:r>
            <a:r>
              <a:rPr lang="en-GB"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That is – the musical masks the manner of its production as elaborate industrial product in order to present events as if they were effortlessly spontaneous and representative of ordinary lives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Feuer, J. (1981). The Self-Reflective Musical and the Myth of Entertainment. In R. Altman, </a:t>
            </a:r>
            <a:r>
              <a:rPr lang="en-GB" sz="1200" b="0" i="1" u="none" strike="noStrike" cap="none">
                <a:solidFill>
                  <a:schemeClr val="dk1"/>
                </a:solidFill>
                <a:latin typeface="Calibri"/>
                <a:ea typeface="Calibri"/>
                <a:cs typeface="Calibri"/>
                <a:sym typeface="Calibri"/>
              </a:rPr>
              <a:t>Genre: The Musical</a:t>
            </a:r>
            <a:r>
              <a:rPr lang="en-GB" sz="1200" b="0" i="0" u="none" strike="noStrike" cap="none">
                <a:solidFill>
                  <a:schemeClr val="dk1"/>
                </a:solidFill>
                <a:latin typeface="Calibri"/>
                <a:ea typeface="Calibri"/>
                <a:cs typeface="Calibri"/>
                <a:sym typeface="Calibri"/>
              </a:rPr>
              <a:t> (pp. 159-174). London: Routledge and Keegan Paul.</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4" name="Google Shape;184;p8:notes"/>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724196"/>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9:notes"/>
          <p:cNvSpPr txBox="1">
            <a:spLocks noGrp="1"/>
          </p:cNvSpPr>
          <p:nvPr>
            <p:ph type="sldNum" idx="12"/>
          </p:nvPr>
        </p:nvSpPr>
        <p:spPr>
          <a:xfrm>
            <a:off x="3884613" y="9446678"/>
            <a:ext cx="2971800" cy="49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FFFF00"/>
              </a:buClr>
              <a:buSzPts val="3200"/>
              <a:buFont typeface="Arial"/>
              <a:buNone/>
              <a:defRPr sz="3200" b="0" i="0" u="none" strike="noStrike" cap="none">
                <a:solidFill>
                  <a:srgbClr val="FFFF00"/>
                </a:solidFill>
                <a:latin typeface="Calibri"/>
                <a:ea typeface="Calibri"/>
                <a:cs typeface="Calibri"/>
                <a:sym typeface="Calibri"/>
              </a:defRPr>
            </a:lvl1pPr>
            <a:lvl2pPr marR="0" lvl="1" algn="ctr">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ctr">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 name="Google Shape;71;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2" name="Google Shape;7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3" name="Google Shape;7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7" name="Google Shape;77;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8" name="Google Shape;7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9" name="Google Shape;7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538" y="262501"/>
            <a:ext cx="3309900" cy="1227600"/>
          </a:xfrm>
          <a:prstGeom prst="rect">
            <a:avLst/>
          </a:prstGeom>
          <a:noFill/>
          <a:ln>
            <a:noFill/>
          </a:ln>
        </p:spPr>
        <p:txBody>
          <a:bodyPr spcFirstLastPara="1" wrap="square" lIns="45700" tIns="18275" rIns="27425" bIns="18275" anchor="ctr" anchorCtr="0">
            <a:noAutofit/>
          </a:bodyPr>
          <a:lstStyle>
            <a:lvl1pPr lvl="0" algn="ctr">
              <a:lnSpc>
                <a:spcPct val="100000"/>
              </a:lnSpc>
              <a:spcBef>
                <a:spcPts val="0"/>
              </a:spcBef>
              <a:spcAft>
                <a:spcPts val="0"/>
              </a:spcAft>
              <a:buClr>
                <a:schemeClr val="dk1"/>
              </a:buClr>
              <a:buSzPts val="4800"/>
              <a:buFont typeface="Garamond"/>
              <a:buNone/>
              <a:defRPr sz="4800">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body" idx="1"/>
          </p:nvPr>
        </p:nvSpPr>
        <p:spPr>
          <a:xfrm>
            <a:off x="152400" y="6443664"/>
            <a:ext cx="4063800" cy="2619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0"/>
              </a:spcBef>
              <a:spcAft>
                <a:spcPts val="0"/>
              </a:spcAft>
              <a:buSzPts val="1595"/>
              <a:buNone/>
              <a:defRPr sz="1100">
                <a:solidFill>
                  <a:schemeClr val="dk2"/>
                </a:solidFill>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97" name="Google Shape;97;p19"/>
          <p:cNvSpPr txBox="1">
            <a:spLocks noGrp="1"/>
          </p:cNvSpPr>
          <p:nvPr>
            <p:ph type="body" idx="2"/>
          </p:nvPr>
        </p:nvSpPr>
        <p:spPr>
          <a:xfrm>
            <a:off x="360364" y="1660005"/>
            <a:ext cx="3309900"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80"/>
              </a:spcBef>
              <a:spcAft>
                <a:spcPts val="0"/>
              </a:spcAft>
              <a:buSzPts val="3480"/>
              <a:buNone/>
              <a:defRPr>
                <a:solidFill>
                  <a:schemeClr val="dk2"/>
                </a:solidFill>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grpSp>
        <p:nvGrpSpPr>
          <p:cNvPr id="98" name="Google Shape;98;p19"/>
          <p:cNvGrpSpPr/>
          <p:nvPr/>
        </p:nvGrpSpPr>
        <p:grpSpPr>
          <a:xfrm>
            <a:off x="4114693" y="1899026"/>
            <a:ext cx="3003735" cy="3877993"/>
            <a:chOff x="2133600" y="914400"/>
            <a:chExt cx="4800600" cy="4648200"/>
          </a:xfrm>
        </p:grpSpPr>
        <p:sp>
          <p:nvSpPr>
            <p:cNvPr id="99" name="Google Shape;99;p19"/>
            <p:cNvSpPr/>
            <p:nvPr/>
          </p:nvSpPr>
          <p:spPr>
            <a:xfrm>
              <a:off x="3733800" y="1600200"/>
              <a:ext cx="2133600" cy="2133600"/>
            </a:xfrm>
            <a:prstGeom prst="ellipse">
              <a:avLst/>
            </a:prstGeom>
            <a:solidFill>
              <a:schemeClr val="accent3">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0" name="Google Shape;100;p19"/>
            <p:cNvSpPr/>
            <p:nvPr/>
          </p:nvSpPr>
          <p:spPr>
            <a:xfrm>
              <a:off x="4800600" y="3276600"/>
              <a:ext cx="2133600" cy="2133600"/>
            </a:xfrm>
            <a:prstGeom prst="ellipse">
              <a:avLst/>
            </a:prstGeom>
            <a:solidFill>
              <a:schemeClr val="accent5">
                <a:alpha val="4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1" name="Google Shape;101;p19"/>
            <p:cNvSpPr/>
            <p:nvPr/>
          </p:nvSpPr>
          <p:spPr>
            <a:xfrm>
              <a:off x="2514600" y="1676400"/>
              <a:ext cx="1371600" cy="1371600"/>
            </a:xfrm>
            <a:prstGeom prst="ellipse">
              <a:avLst/>
            </a:prstGeom>
            <a:solidFill>
              <a:schemeClr val="accent6">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02" name="Google Shape;102;p19"/>
            <p:cNvSpPr/>
            <p:nvPr/>
          </p:nvSpPr>
          <p:spPr>
            <a:xfrm>
              <a:off x="2133600" y="2971800"/>
              <a:ext cx="1066800" cy="1066800"/>
            </a:xfrm>
            <a:prstGeom prst="ellipse">
              <a:avLst/>
            </a:prstGeom>
            <a:solidFill>
              <a:schemeClr val="accent2">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3" name="Google Shape;103;p19"/>
            <p:cNvSpPr/>
            <p:nvPr/>
          </p:nvSpPr>
          <p:spPr>
            <a:xfrm>
              <a:off x="5562600" y="1905000"/>
              <a:ext cx="1066800" cy="1066800"/>
            </a:xfrm>
            <a:prstGeom prst="ellipse">
              <a:avLst/>
            </a:prstGeom>
            <a:solidFill>
              <a:schemeClr val="accent4">
                <a:alpha val="3450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4" name="Google Shape;104;p19"/>
            <p:cNvSpPr/>
            <p:nvPr/>
          </p:nvSpPr>
          <p:spPr>
            <a:xfrm>
              <a:off x="3733800" y="914400"/>
              <a:ext cx="1066800" cy="1066800"/>
            </a:xfrm>
            <a:prstGeom prst="ellipse">
              <a:avLst/>
            </a:prstGeom>
            <a:solidFill>
              <a:schemeClr val="accent6">
                <a:alpha val="34509"/>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sp>
          <p:nvSpPr>
            <p:cNvPr id="105" name="Google Shape;105;p19"/>
            <p:cNvSpPr/>
            <p:nvPr/>
          </p:nvSpPr>
          <p:spPr>
            <a:xfrm>
              <a:off x="2209800" y="3429000"/>
              <a:ext cx="2133600" cy="2133600"/>
            </a:xfrm>
            <a:prstGeom prst="ellipse">
              <a:avLst/>
            </a:prstGeom>
            <a:solidFill>
              <a:srgbClr val="82CCF3">
                <a:alpha val="4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grpSp>
      <p:cxnSp>
        <p:nvCxnSpPr>
          <p:cNvPr id="106" name="Google Shape;106;p19"/>
          <p:cNvCxnSpPr/>
          <p:nvPr/>
        </p:nvCxnSpPr>
        <p:spPr>
          <a:xfrm rot="10800000" flipH="1">
            <a:off x="4305529" y="3962272"/>
            <a:ext cx="1063500" cy="34800"/>
          </a:xfrm>
          <a:prstGeom prst="bentConnector4">
            <a:avLst>
              <a:gd name="adj1" fmla="val 0"/>
              <a:gd name="adj2" fmla="val 0"/>
            </a:avLst>
          </a:prstGeom>
          <a:solidFill>
            <a:schemeClr val="accent1"/>
          </a:solidFill>
          <a:ln w="152400" cap="flat" cmpd="sng">
            <a:solidFill>
              <a:schemeClr val="dk1"/>
            </a:solidFill>
            <a:prstDash val="solid"/>
            <a:round/>
            <a:headEnd type="none" w="sm" len="sm"/>
            <a:tailEnd type="none" w="sm" len="sm"/>
          </a:ln>
        </p:spPr>
      </p:cxnSp>
      <p:cxnSp>
        <p:nvCxnSpPr>
          <p:cNvPr id="107" name="Google Shape;107;p19"/>
          <p:cNvCxnSpPr/>
          <p:nvPr/>
        </p:nvCxnSpPr>
        <p:spPr>
          <a:xfrm rot="-5400000" flipH="1">
            <a:off x="4356524" y="3266621"/>
            <a:ext cx="1605300" cy="396000"/>
          </a:xfrm>
          <a:prstGeom prst="bentConnector3">
            <a:avLst>
              <a:gd name="adj1" fmla="val 49998"/>
            </a:avLst>
          </a:prstGeom>
          <a:solidFill>
            <a:schemeClr val="accent1"/>
          </a:solidFill>
          <a:ln w="152400" cap="flat" cmpd="sng">
            <a:solidFill>
              <a:schemeClr val="dk1"/>
            </a:solidFill>
            <a:prstDash val="solid"/>
            <a:round/>
            <a:headEnd type="none" w="sm" len="sm"/>
            <a:tailEnd type="none" w="sm" len="sm"/>
          </a:ln>
        </p:spPr>
      </p:cxnSp>
      <p:cxnSp>
        <p:nvCxnSpPr>
          <p:cNvPr id="108" name="Google Shape;108;p19"/>
          <p:cNvCxnSpPr/>
          <p:nvPr/>
        </p:nvCxnSpPr>
        <p:spPr>
          <a:xfrm>
            <a:off x="4474990" y="4823563"/>
            <a:ext cx="1049100" cy="381600"/>
          </a:xfrm>
          <a:prstGeom prst="bentConnector3">
            <a:avLst>
              <a:gd name="adj1" fmla="val 50003"/>
            </a:avLst>
          </a:prstGeom>
          <a:solidFill>
            <a:schemeClr val="accent1"/>
          </a:solidFill>
          <a:ln w="152400" cap="flat" cmpd="sng">
            <a:solidFill>
              <a:schemeClr val="dk1"/>
            </a:solidFill>
            <a:prstDash val="solid"/>
            <a:round/>
            <a:headEnd type="none" w="sm" len="sm"/>
            <a:tailEnd type="none" w="sm" len="sm"/>
          </a:ln>
        </p:spPr>
      </p:cxnSp>
      <p:cxnSp>
        <p:nvCxnSpPr>
          <p:cNvPr id="109" name="Google Shape;109;p19"/>
          <p:cNvCxnSpPr/>
          <p:nvPr/>
        </p:nvCxnSpPr>
        <p:spPr>
          <a:xfrm rot="5400000">
            <a:off x="5462335" y="3248478"/>
            <a:ext cx="1271400" cy="619800"/>
          </a:xfrm>
          <a:prstGeom prst="bentConnector3">
            <a:avLst>
              <a:gd name="adj1" fmla="val 20629"/>
            </a:avLst>
          </a:prstGeom>
          <a:solidFill>
            <a:schemeClr val="accent1"/>
          </a:solidFill>
          <a:ln w="152400" cap="flat" cmpd="sng">
            <a:solidFill>
              <a:schemeClr val="dk1"/>
            </a:solidFill>
            <a:prstDash val="solid"/>
            <a:round/>
            <a:headEnd type="none" w="sm" len="sm"/>
            <a:tailEnd type="none" w="sm" len="sm"/>
          </a:ln>
        </p:spPr>
      </p:cxnSp>
      <p:cxnSp>
        <p:nvCxnSpPr>
          <p:cNvPr id="110" name="Google Shape;110;p19"/>
          <p:cNvCxnSpPr/>
          <p:nvPr/>
        </p:nvCxnSpPr>
        <p:spPr>
          <a:xfrm flipH="1">
            <a:off x="5826308" y="3488462"/>
            <a:ext cx="672600" cy="321600"/>
          </a:xfrm>
          <a:prstGeom prst="bentConnector3">
            <a:avLst>
              <a:gd name="adj1" fmla="val 50008"/>
            </a:avLst>
          </a:prstGeom>
          <a:solidFill>
            <a:schemeClr val="accent1"/>
          </a:solidFill>
          <a:ln w="152400" cap="flat" cmpd="sng">
            <a:solidFill>
              <a:schemeClr val="dk1"/>
            </a:solidFill>
            <a:prstDash val="solid"/>
            <a:round/>
            <a:headEnd type="none" w="sm" len="sm"/>
            <a:tailEnd type="none" w="sm" len="sm"/>
          </a:ln>
        </p:spPr>
      </p:cxnSp>
      <p:cxnSp>
        <p:nvCxnSpPr>
          <p:cNvPr id="111" name="Google Shape;111;p19"/>
          <p:cNvCxnSpPr/>
          <p:nvPr/>
        </p:nvCxnSpPr>
        <p:spPr>
          <a:xfrm rot="10800000">
            <a:off x="5776424" y="4505791"/>
            <a:ext cx="1001100" cy="508500"/>
          </a:xfrm>
          <a:prstGeom prst="bentConnector3">
            <a:avLst>
              <a:gd name="adj1" fmla="val 25726"/>
            </a:avLst>
          </a:prstGeom>
          <a:solidFill>
            <a:schemeClr val="accent1"/>
          </a:solidFill>
          <a:ln w="152400" cap="flat" cmpd="sng">
            <a:solidFill>
              <a:schemeClr val="dk1"/>
            </a:solidFill>
            <a:prstDash val="solid"/>
            <a:round/>
            <a:headEnd type="none" w="sm" len="sm"/>
            <a:tailEnd type="none" w="sm" len="sm"/>
          </a:ln>
        </p:spPr>
      </p:cxnSp>
      <p:cxnSp>
        <p:nvCxnSpPr>
          <p:cNvPr id="112" name="Google Shape;112;p19"/>
          <p:cNvCxnSpPr/>
          <p:nvPr/>
        </p:nvCxnSpPr>
        <p:spPr>
          <a:xfrm rot="5400000">
            <a:off x="4470386" y="2810877"/>
            <a:ext cx="2441700" cy="176100"/>
          </a:xfrm>
          <a:prstGeom prst="bentConnector3">
            <a:avLst>
              <a:gd name="adj1" fmla="val 50001"/>
            </a:avLst>
          </a:prstGeom>
          <a:solidFill>
            <a:schemeClr val="accent1"/>
          </a:solidFill>
          <a:ln w="152400" cap="flat" cmpd="sng">
            <a:solidFill>
              <a:schemeClr val="dk1"/>
            </a:solidFill>
            <a:prstDash val="solid"/>
            <a:round/>
            <a:headEnd type="none" w="sm" len="sm"/>
            <a:tailEnd type="none" w="sm" len="sm"/>
          </a:ln>
        </p:spPr>
      </p:cxnSp>
      <p:grpSp>
        <p:nvGrpSpPr>
          <p:cNvPr id="113" name="Google Shape;113;p19"/>
          <p:cNvGrpSpPr/>
          <p:nvPr/>
        </p:nvGrpSpPr>
        <p:grpSpPr>
          <a:xfrm>
            <a:off x="5004982" y="4112407"/>
            <a:ext cx="1287621" cy="2745799"/>
            <a:chOff x="2435225" y="22552"/>
            <a:chExt cx="4273550" cy="6835448"/>
          </a:xfrm>
        </p:grpSpPr>
        <p:sp>
          <p:nvSpPr>
            <p:cNvPr id="114" name="Google Shape;114;p19"/>
            <p:cNvSpPr/>
            <p:nvPr/>
          </p:nvSpPr>
          <p:spPr>
            <a:xfrm>
              <a:off x="3413126" y="22552"/>
              <a:ext cx="2317750" cy="634999"/>
            </a:xfrm>
            <a:custGeom>
              <a:avLst/>
              <a:gdLst/>
              <a:ahLst/>
              <a:cxnLst/>
              <a:rect l="l" t="t" r="r" b="b"/>
              <a:pathLst>
                <a:path w="1460" h="400" extrusionOk="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15" name="Google Shape;115;p19"/>
            <p:cNvSpPr/>
            <p:nvPr/>
          </p:nvSpPr>
          <p:spPr>
            <a:xfrm>
              <a:off x="2435225" y="5880100"/>
              <a:ext cx="4273550" cy="977900"/>
            </a:xfrm>
            <a:custGeom>
              <a:avLst/>
              <a:gdLst/>
              <a:ahLst/>
              <a:cxnLst/>
              <a:rect l="l" t="t" r="r" b="b"/>
              <a:pathLst>
                <a:path w="2692" h="616" extrusionOk="0">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16" name="Google Shape;116;p19"/>
            <p:cNvSpPr/>
            <p:nvPr/>
          </p:nvSpPr>
          <p:spPr>
            <a:xfrm>
              <a:off x="3413126" y="646276"/>
              <a:ext cx="2317800" cy="5251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grpSp>
      <p:sp>
        <p:nvSpPr>
          <p:cNvPr id="117" name="Google Shape;117;p19"/>
          <p:cNvSpPr/>
          <p:nvPr/>
        </p:nvSpPr>
        <p:spPr>
          <a:xfrm>
            <a:off x="3425982" y="4163924"/>
            <a:ext cx="1049100" cy="13986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18" name="Google Shape;118;p19"/>
          <p:cNvSpPr/>
          <p:nvPr/>
        </p:nvSpPr>
        <p:spPr>
          <a:xfrm>
            <a:off x="3781026" y="2598395"/>
            <a:ext cx="1049100" cy="13986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19" name="Google Shape;119;p19"/>
          <p:cNvSpPr/>
          <p:nvPr/>
        </p:nvSpPr>
        <p:spPr>
          <a:xfrm>
            <a:off x="6498909" y="2789124"/>
            <a:ext cx="1049100" cy="13986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0" name="Google Shape;120;p19"/>
          <p:cNvSpPr/>
          <p:nvPr/>
        </p:nvSpPr>
        <p:spPr>
          <a:xfrm>
            <a:off x="6777524" y="4314954"/>
            <a:ext cx="1049100" cy="13986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1" name="Google Shape;121;p19"/>
          <p:cNvSpPr/>
          <p:nvPr/>
        </p:nvSpPr>
        <p:spPr>
          <a:xfrm>
            <a:off x="4436670" y="1263295"/>
            <a:ext cx="1049100" cy="13986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2" name="Google Shape;122;p19"/>
          <p:cNvSpPr/>
          <p:nvPr/>
        </p:nvSpPr>
        <p:spPr>
          <a:xfrm>
            <a:off x="5883432" y="1524001"/>
            <a:ext cx="1049100" cy="13986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3" name="Google Shape;123;p19"/>
          <p:cNvSpPr/>
          <p:nvPr/>
        </p:nvSpPr>
        <p:spPr>
          <a:xfrm>
            <a:off x="5254782" y="279401"/>
            <a:ext cx="1049100" cy="1398600"/>
          </a:xfrm>
          <a:prstGeom prst="ellipse">
            <a:avLst/>
          </a:prstGeom>
          <a:solidFill>
            <a:srgbClr val="C9E34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aramond"/>
              <a:ea typeface="Garamond"/>
              <a:cs typeface="Garamond"/>
              <a:sym typeface="Garamond"/>
            </a:endParaRPr>
          </a:p>
        </p:txBody>
      </p:sp>
      <p:sp>
        <p:nvSpPr>
          <p:cNvPr id="124" name="Google Shape;124;p19"/>
          <p:cNvSpPr txBox="1">
            <a:spLocks noGrp="1"/>
          </p:cNvSpPr>
          <p:nvPr>
            <p:ph type="body" idx="3"/>
          </p:nvPr>
        </p:nvSpPr>
        <p:spPr>
          <a:xfrm>
            <a:off x="3422650" y="47345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5" name="Google Shape;125;p19"/>
          <p:cNvSpPr txBox="1">
            <a:spLocks noGrp="1"/>
          </p:cNvSpPr>
          <p:nvPr>
            <p:ph type="body" idx="4"/>
          </p:nvPr>
        </p:nvSpPr>
        <p:spPr>
          <a:xfrm>
            <a:off x="3765550" y="3206355"/>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6" name="Google Shape;126;p19"/>
          <p:cNvSpPr txBox="1">
            <a:spLocks noGrp="1"/>
          </p:cNvSpPr>
          <p:nvPr>
            <p:ph type="body" idx="5"/>
          </p:nvPr>
        </p:nvSpPr>
        <p:spPr>
          <a:xfrm>
            <a:off x="4394200" y="1921615"/>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7" name="Google Shape;127;p19"/>
          <p:cNvSpPr txBox="1">
            <a:spLocks noGrp="1"/>
          </p:cNvSpPr>
          <p:nvPr>
            <p:ph type="body" idx="6"/>
          </p:nvPr>
        </p:nvSpPr>
        <p:spPr>
          <a:xfrm>
            <a:off x="5200650" y="83820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8" name="Google Shape;128;p19"/>
          <p:cNvSpPr txBox="1">
            <a:spLocks noGrp="1"/>
          </p:cNvSpPr>
          <p:nvPr>
            <p:ph type="body" idx="7"/>
          </p:nvPr>
        </p:nvSpPr>
        <p:spPr>
          <a:xfrm>
            <a:off x="5880100" y="21437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9" name="Google Shape;129;p19"/>
          <p:cNvSpPr txBox="1">
            <a:spLocks noGrp="1"/>
          </p:cNvSpPr>
          <p:nvPr>
            <p:ph type="body" idx="8"/>
          </p:nvPr>
        </p:nvSpPr>
        <p:spPr>
          <a:xfrm>
            <a:off x="6457950" y="34391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0" name="Google Shape;130;p19"/>
          <p:cNvSpPr txBox="1">
            <a:spLocks noGrp="1"/>
          </p:cNvSpPr>
          <p:nvPr>
            <p:ph type="body" idx="9"/>
          </p:nvPr>
        </p:nvSpPr>
        <p:spPr>
          <a:xfrm>
            <a:off x="6737350" y="4886980"/>
            <a:ext cx="1092000" cy="523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80"/>
              </a:spcBef>
              <a:spcAft>
                <a:spcPts val="0"/>
              </a:spcAft>
              <a:buSzPts val="2030"/>
              <a:buNone/>
              <a:defRPr sz="14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1" name="Google Shape;131;p19"/>
          <p:cNvSpPr txBox="1">
            <a:spLocks noGrp="1"/>
          </p:cNvSpPr>
          <p:nvPr>
            <p:ph type="body" idx="13"/>
          </p:nvPr>
        </p:nvSpPr>
        <p:spPr>
          <a:xfrm>
            <a:off x="3409950" y="51308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2" name="Google Shape;132;p19"/>
          <p:cNvSpPr txBox="1">
            <a:spLocks noGrp="1"/>
          </p:cNvSpPr>
          <p:nvPr>
            <p:ph type="body" idx="14"/>
          </p:nvPr>
        </p:nvSpPr>
        <p:spPr>
          <a:xfrm>
            <a:off x="3765550" y="35814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3" name="Google Shape;133;p19"/>
          <p:cNvSpPr txBox="1">
            <a:spLocks noGrp="1"/>
          </p:cNvSpPr>
          <p:nvPr>
            <p:ph type="body" idx="15"/>
          </p:nvPr>
        </p:nvSpPr>
        <p:spPr>
          <a:xfrm>
            <a:off x="4394200" y="2286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4" name="Google Shape;134;p19"/>
          <p:cNvSpPr txBox="1">
            <a:spLocks noGrp="1"/>
          </p:cNvSpPr>
          <p:nvPr>
            <p:ph type="body" idx="16"/>
          </p:nvPr>
        </p:nvSpPr>
        <p:spPr>
          <a:xfrm>
            <a:off x="5200650" y="12192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5" name="Google Shape;135;p19"/>
          <p:cNvSpPr txBox="1">
            <a:spLocks noGrp="1"/>
          </p:cNvSpPr>
          <p:nvPr>
            <p:ph type="body" idx="17"/>
          </p:nvPr>
        </p:nvSpPr>
        <p:spPr>
          <a:xfrm>
            <a:off x="5886450" y="2540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6" name="Google Shape;136;p19"/>
          <p:cNvSpPr txBox="1">
            <a:spLocks noGrp="1"/>
          </p:cNvSpPr>
          <p:nvPr>
            <p:ph type="body" idx="18"/>
          </p:nvPr>
        </p:nvSpPr>
        <p:spPr>
          <a:xfrm>
            <a:off x="6457950" y="38354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7" name="Google Shape;137;p19"/>
          <p:cNvSpPr txBox="1">
            <a:spLocks noGrp="1"/>
          </p:cNvSpPr>
          <p:nvPr>
            <p:ph type="body" idx="19"/>
          </p:nvPr>
        </p:nvSpPr>
        <p:spPr>
          <a:xfrm>
            <a:off x="6743700" y="5334000"/>
            <a:ext cx="1092000" cy="279300"/>
          </a:xfrm>
          <a:prstGeom prst="rect">
            <a:avLst/>
          </a:prstGeom>
          <a:noFill/>
          <a:ln>
            <a:noFill/>
          </a:ln>
        </p:spPr>
        <p:txBody>
          <a:bodyPr spcFirstLastPara="1" wrap="square" lIns="45700" tIns="18275" rIns="27425" bIns="18275" anchor="ctr" anchorCtr="0">
            <a:noAutofit/>
          </a:bodyPr>
          <a:lstStyle>
            <a:lvl1pPr marL="457200" lvl="0" indent="-228600" algn="l">
              <a:lnSpc>
                <a:spcPct val="100000"/>
              </a:lnSpc>
              <a:spcBef>
                <a:spcPts val="220"/>
              </a:spcBef>
              <a:spcAft>
                <a:spcPts val="0"/>
              </a:spcAft>
              <a:buSzPts val="1595"/>
              <a:buNone/>
              <a:defRPr sz="1100">
                <a:latin typeface="Garamond"/>
                <a:ea typeface="Garamond"/>
                <a:cs typeface="Garamond"/>
                <a:sym typeface="Garamond"/>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47" name="Google Shape;14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FFFF00"/>
              </a:buClr>
              <a:buSzPts val="4000"/>
              <a:buFont typeface="Calibri"/>
              <a:buNone/>
              <a:defRPr sz="4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36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32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1" name="Google Shape;3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 name="Google Shape;3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3" name="Google Shape;3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7" name="Google Shape;37;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1pPr>
            <a:lvl2pPr marL="914400" marR="0" lvl="1"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2pPr>
            <a:lvl3pPr marL="1371600" marR="0" lvl="2"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3pPr>
            <a:lvl4pPr marL="1828800" marR="0" lvl="3"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4pPr>
            <a:lvl5pPr marL="2286000" marR="0" lvl="4"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5pPr>
            <a:lvl6pPr marL="2743200" marR="0" lvl="5"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8" name="Google Shape;3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 name="Google Shape;3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0" name="Google Shape;4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 name="Google Shape;43;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a:lnSpc>
                <a:spcPct val="100000"/>
              </a:lnSpc>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a:lnSpc>
                <a:spcPct val="100000"/>
              </a:lnSpc>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Google Shape;44;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Google Shape;45;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rgbClr val="FFFF00"/>
              </a:buClr>
              <a:buSzPts val="2400"/>
              <a:buFont typeface="Arial"/>
              <a:buNone/>
              <a:defRPr sz="2400" b="1" i="0" u="none" strike="noStrike" cap="none">
                <a:solidFill>
                  <a:srgbClr val="FFFF00"/>
                </a:solidFill>
                <a:latin typeface="Calibri"/>
                <a:ea typeface="Calibri"/>
                <a:cs typeface="Calibri"/>
                <a:sym typeface="Calibri"/>
              </a:defRPr>
            </a:lvl1pPr>
            <a:lvl2pPr marL="914400" marR="0" lvl="1" indent="-228600" algn="l">
              <a:lnSpc>
                <a:spcPct val="100000"/>
              </a:lnSpc>
              <a:spcBef>
                <a:spcPts val="400"/>
              </a:spcBef>
              <a:spcAft>
                <a:spcPts val="0"/>
              </a:spcAft>
              <a:buClr>
                <a:srgbClr val="FFFF00"/>
              </a:buClr>
              <a:buSzPts val="2000"/>
              <a:buFont typeface="Arial"/>
              <a:buNone/>
              <a:defRPr sz="2000" b="1" i="0" u="none" strike="noStrike" cap="none">
                <a:solidFill>
                  <a:srgbClr val="FFFF00"/>
                </a:solidFill>
                <a:latin typeface="Calibri"/>
                <a:ea typeface="Calibri"/>
                <a:cs typeface="Calibri"/>
                <a:sym typeface="Calibri"/>
              </a:defRPr>
            </a:lvl2pPr>
            <a:lvl3pPr marL="1371600" marR="0" lvl="2" indent="-228600" algn="l">
              <a:lnSpc>
                <a:spcPct val="100000"/>
              </a:lnSpc>
              <a:spcBef>
                <a:spcPts val="360"/>
              </a:spcBef>
              <a:spcAft>
                <a:spcPts val="0"/>
              </a:spcAft>
              <a:buClr>
                <a:srgbClr val="FFFF00"/>
              </a:buClr>
              <a:buSzPts val="1800"/>
              <a:buFont typeface="Arial"/>
              <a:buNone/>
              <a:defRPr sz="1800" b="1" i="0" u="none" strike="noStrike" cap="none">
                <a:solidFill>
                  <a:srgbClr val="FFFF00"/>
                </a:solidFill>
                <a:latin typeface="Calibri"/>
                <a:ea typeface="Calibri"/>
                <a:cs typeface="Calibri"/>
                <a:sym typeface="Calibri"/>
              </a:defRPr>
            </a:lvl3pPr>
            <a:lvl4pPr marL="1828800" marR="0" lvl="3"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4pPr>
            <a:lvl5pPr marL="2286000" marR="0" lvl="4" indent="-228600" algn="l">
              <a:lnSpc>
                <a:spcPct val="100000"/>
              </a:lnSpc>
              <a:spcBef>
                <a:spcPts val="320"/>
              </a:spcBef>
              <a:spcAft>
                <a:spcPts val="0"/>
              </a:spcAft>
              <a:buClr>
                <a:srgbClr val="FFFF00"/>
              </a:buClr>
              <a:buSzPts val="1600"/>
              <a:buFont typeface="Arial"/>
              <a:buNone/>
              <a:defRPr sz="1600" b="1" i="0" u="none" strike="noStrike" cap="none">
                <a:solidFill>
                  <a:srgbClr val="FFFF00"/>
                </a:solidFill>
                <a:latin typeface="Calibri"/>
                <a:ea typeface="Calibri"/>
                <a:cs typeface="Calibri"/>
                <a:sym typeface="Calibri"/>
              </a:defRPr>
            </a:lvl5pPr>
            <a:lvl6pPr marL="2743200" marR="0" lvl="5"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6" name="Google Shape;46;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1pPr>
            <a:lvl2pPr marL="914400" marR="0" lvl="1"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2pPr>
            <a:lvl3pPr marL="1371600" marR="0" lvl="2" indent="-342900" algn="l">
              <a:lnSpc>
                <a:spcPct val="100000"/>
              </a:lnSpc>
              <a:spcBef>
                <a:spcPts val="360"/>
              </a:spcBef>
              <a:spcAft>
                <a:spcPts val="0"/>
              </a:spcAft>
              <a:buClr>
                <a:srgbClr val="FFFF00"/>
              </a:buClr>
              <a:buSzPts val="1800"/>
              <a:buFont typeface="Arial"/>
              <a:buChar char="•"/>
              <a:defRPr sz="1800" b="0" i="0" u="none" strike="noStrike" cap="none">
                <a:solidFill>
                  <a:srgbClr val="FFFF00"/>
                </a:solidFill>
                <a:latin typeface="Calibri"/>
                <a:ea typeface="Calibri"/>
                <a:cs typeface="Calibri"/>
                <a:sym typeface="Calibri"/>
              </a:defRPr>
            </a:lvl3pPr>
            <a:lvl4pPr marL="1828800" marR="0" lvl="3"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4pPr>
            <a:lvl5pPr marL="2286000" marR="0" lvl="4" indent="-330200" algn="l">
              <a:lnSpc>
                <a:spcPct val="100000"/>
              </a:lnSpc>
              <a:spcBef>
                <a:spcPts val="320"/>
              </a:spcBef>
              <a:spcAft>
                <a:spcPts val="0"/>
              </a:spcAft>
              <a:buClr>
                <a:srgbClr val="FFFF00"/>
              </a:buClr>
              <a:buSzPts val="1600"/>
              <a:buFont typeface="Arial"/>
              <a:buChar char="»"/>
              <a:defRPr sz="1600" b="0" i="0" u="none" strike="noStrike" cap="none">
                <a:solidFill>
                  <a:srgbClr val="FFFF00"/>
                </a:solidFill>
                <a:latin typeface="Calibri"/>
                <a:ea typeface="Calibri"/>
                <a:cs typeface="Calibri"/>
                <a:sym typeface="Calibri"/>
              </a:defRPr>
            </a:lvl5pPr>
            <a:lvl6pPr marL="2743200" marR="0" lvl="5"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7" name="Google Shape;4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8" name="Google Shape;4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2" name="Google Shape;5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3" name="Google Shape;5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4" name="Google Shape;5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a:lnSpc>
                <a:spcPct val="100000"/>
              </a:lnSpc>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a:lnSpc>
                <a:spcPct val="100000"/>
              </a:lnSpc>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9" name="Google Shape;5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FFF00"/>
              </a:buClr>
              <a:buSzPts val="2000"/>
              <a:buFont typeface="Calibri"/>
              <a:buNone/>
              <a:defRPr sz="2000" b="1" i="0" u="none" strike="noStrike" cap="none">
                <a:solidFill>
                  <a:srgbClr val="FFFF0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27"/>
          <p:cNvSpPr>
            <a:spLocks noGrp="1"/>
          </p:cNvSpPr>
          <p:nvPr>
            <p:ph type="pic" idx="2"/>
          </p:nvPr>
        </p:nvSpPr>
        <p:spPr>
          <a:xfrm>
            <a:off x="1792288" y="612775"/>
            <a:ext cx="5486400" cy="4114800"/>
          </a:xfrm>
          <a:prstGeom prst="rect">
            <a:avLst/>
          </a:prstGeom>
          <a:noFill/>
          <a:ln>
            <a:noFill/>
          </a:ln>
        </p:spPr>
      </p:sp>
      <p:sp>
        <p:nvSpPr>
          <p:cNvPr id="65" name="Google Shape;65;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rgbClr val="FFFF00"/>
              </a:buClr>
              <a:buSzPts val="1400"/>
              <a:buFont typeface="Arial"/>
              <a:buNone/>
              <a:defRPr sz="1400" b="0" i="0" u="none" strike="noStrike" cap="none">
                <a:solidFill>
                  <a:srgbClr val="FFFF00"/>
                </a:solidFill>
                <a:latin typeface="Calibri"/>
                <a:ea typeface="Calibri"/>
                <a:cs typeface="Calibri"/>
                <a:sym typeface="Calibri"/>
              </a:defRPr>
            </a:lvl1pPr>
            <a:lvl2pPr marL="914400" marR="0" lvl="1" indent="-228600" algn="l">
              <a:lnSpc>
                <a:spcPct val="100000"/>
              </a:lnSpc>
              <a:spcBef>
                <a:spcPts val="240"/>
              </a:spcBef>
              <a:spcAft>
                <a:spcPts val="0"/>
              </a:spcAft>
              <a:buClr>
                <a:srgbClr val="FFFF00"/>
              </a:buClr>
              <a:buSzPts val="1200"/>
              <a:buFont typeface="Arial"/>
              <a:buNone/>
              <a:defRPr sz="1200" b="0" i="0" u="none" strike="noStrike" cap="none">
                <a:solidFill>
                  <a:srgbClr val="FFFF00"/>
                </a:solidFill>
                <a:latin typeface="Calibri"/>
                <a:ea typeface="Calibri"/>
                <a:cs typeface="Calibri"/>
                <a:sym typeface="Calibri"/>
              </a:defRPr>
            </a:lvl2pPr>
            <a:lvl3pPr marL="1371600" marR="0" lvl="2" indent="-228600" algn="l">
              <a:lnSpc>
                <a:spcPct val="100000"/>
              </a:lnSpc>
              <a:spcBef>
                <a:spcPts val="200"/>
              </a:spcBef>
              <a:spcAft>
                <a:spcPts val="0"/>
              </a:spcAft>
              <a:buClr>
                <a:srgbClr val="FFFF00"/>
              </a:buClr>
              <a:buSzPts val="1000"/>
              <a:buFont typeface="Arial"/>
              <a:buNone/>
              <a:defRPr sz="1000" b="0" i="0" u="none" strike="noStrike" cap="none">
                <a:solidFill>
                  <a:srgbClr val="FFFF00"/>
                </a:solidFill>
                <a:latin typeface="Calibri"/>
                <a:ea typeface="Calibri"/>
                <a:cs typeface="Calibri"/>
                <a:sym typeface="Calibri"/>
              </a:defRPr>
            </a:lvl3pPr>
            <a:lvl4pPr marL="1828800" marR="0" lvl="3"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4pPr>
            <a:lvl5pPr marL="2286000" marR="0" lvl="4" indent="-228600" algn="l">
              <a:lnSpc>
                <a:spcPct val="100000"/>
              </a:lnSpc>
              <a:spcBef>
                <a:spcPts val="180"/>
              </a:spcBef>
              <a:spcAft>
                <a:spcPts val="0"/>
              </a:spcAft>
              <a:buClr>
                <a:srgbClr val="FFFF00"/>
              </a:buClr>
              <a:buSzPts val="900"/>
              <a:buFont typeface="Arial"/>
              <a:buNone/>
              <a:defRPr sz="900" b="0" i="0" u="none" strike="noStrike" cap="none">
                <a:solidFill>
                  <a:srgbClr val="FFFF00"/>
                </a:solidFill>
                <a:latin typeface="Calibri"/>
                <a:ea typeface="Calibri"/>
                <a:cs typeface="Calibri"/>
                <a:sym typeface="Calibri"/>
              </a:defRPr>
            </a:lvl5pPr>
            <a:lvl6pPr marL="2743200" marR="0" lvl="5"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6" name="Google Shape;6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7" name="Google Shape;6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chemeClr val="lt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8" name="Google Shape;6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00"/>
              </a:buClr>
              <a:buSzPts val="4400"/>
              <a:buFont typeface="Calibri"/>
              <a:buNone/>
              <a:defRPr sz="4400" b="0" i="0" u="none" strike="noStrike" cap="none">
                <a:solidFill>
                  <a:srgbClr val="FFFF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FFF00"/>
              </a:buClr>
              <a:buSzPts val="3200"/>
              <a:buFont typeface="Arial"/>
              <a:buChar char="•"/>
              <a:defRPr sz="3200" b="0" i="0" u="none" strike="noStrike" cap="none">
                <a:solidFill>
                  <a:srgbClr val="FFFF0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FFFF00"/>
              </a:buClr>
              <a:buSzPts val="2800"/>
              <a:buFont typeface="Arial"/>
              <a:buChar char="–"/>
              <a:defRPr sz="2800" b="0" i="0" u="none" strike="noStrike" cap="none">
                <a:solidFill>
                  <a:srgbClr val="FFFF0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FFFF00"/>
              </a:buClr>
              <a:buSzPts val="2400"/>
              <a:buFont typeface="Arial"/>
              <a:buChar char="•"/>
              <a:defRPr sz="2400" b="0" i="0" u="none" strike="noStrike" cap="none">
                <a:solidFill>
                  <a:srgbClr val="FFFF0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FFFF00"/>
              </a:buClr>
              <a:buSzPts val="2000"/>
              <a:buFont typeface="Arial"/>
              <a:buChar char="»"/>
              <a:defRPr sz="2000" b="0" i="0" u="none" strike="noStrike" cap="none">
                <a:solidFill>
                  <a:srgbClr val="FFFF0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grpSp>
        <p:nvGrpSpPr>
          <p:cNvPr id="82" name="Google Shape;82;p18"/>
          <p:cNvGrpSpPr/>
          <p:nvPr/>
        </p:nvGrpSpPr>
        <p:grpSpPr>
          <a:xfrm>
            <a:off x="1" y="1"/>
            <a:ext cx="2132013" cy="6858001"/>
            <a:chOff x="0" y="0"/>
            <a:chExt cx="2132013" cy="6858001"/>
          </a:xfrm>
        </p:grpSpPr>
        <p:sp>
          <p:nvSpPr>
            <p:cNvPr id="83" name="Google Shape;83;p18"/>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4" name="Google Shape;84;p18"/>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85" name="Google Shape;85;p18"/>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86" name="Google Shape;86;p18"/>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87" name="Google Shape;87;p18"/>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88" name="Google Shape;88;p18"/>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89" name="Google Shape;89;p18"/>
          <p:cNvSpPr txBox="1">
            <a:spLocks noGrp="1"/>
          </p:cNvSpPr>
          <p:nvPr>
            <p:ph type="title"/>
          </p:nvPr>
        </p:nvSpPr>
        <p:spPr>
          <a:xfrm>
            <a:off x="982134" y="457201"/>
            <a:ext cx="7704600" cy="1981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Garamond"/>
              <a:buNone/>
              <a:defRPr sz="4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0" name="Google Shape;90;p18"/>
          <p:cNvSpPr txBox="1">
            <a:spLocks noGrp="1"/>
          </p:cNvSpPr>
          <p:nvPr>
            <p:ph type="body" idx="1"/>
          </p:nvPr>
        </p:nvSpPr>
        <p:spPr>
          <a:xfrm>
            <a:off x="982134" y="2667001"/>
            <a:ext cx="7704600" cy="3357000"/>
          </a:xfrm>
          <a:prstGeom prst="rect">
            <a:avLst/>
          </a:prstGeom>
          <a:noFill/>
          <a:ln>
            <a:noFill/>
          </a:ln>
        </p:spPr>
        <p:txBody>
          <a:bodyPr spcFirstLastPara="1" wrap="square" lIns="91425" tIns="45700" rIns="91425" bIns="45700" anchor="ctr" anchorCtr="0">
            <a:noAutofit/>
          </a:bodyPr>
          <a:lstStyle>
            <a:lvl1pPr marL="457200" marR="0" lvl="0" indent="-449580" algn="l" rtl="0">
              <a:lnSpc>
                <a:spcPct val="100000"/>
              </a:lnSpc>
              <a:spcBef>
                <a:spcPts val="480"/>
              </a:spcBef>
              <a:spcAft>
                <a:spcPts val="0"/>
              </a:spcAft>
              <a:buClr>
                <a:srgbClr val="1186C3"/>
              </a:buClr>
              <a:buSzPts val="3480"/>
              <a:buFont typeface="Arial"/>
              <a:buChar char="•"/>
              <a:defRPr sz="2400" b="0" i="0" u="none" strike="noStrike" cap="none">
                <a:solidFill>
                  <a:schemeClr val="dk1"/>
                </a:solidFill>
                <a:latin typeface="Garamond"/>
                <a:ea typeface="Garamond"/>
                <a:cs typeface="Garamond"/>
                <a:sym typeface="Garamond"/>
              </a:defRPr>
            </a:lvl1pPr>
            <a:lvl2pPr marL="914400" marR="0" lvl="1" indent="-412750" algn="l" rtl="0">
              <a:lnSpc>
                <a:spcPct val="100000"/>
              </a:lnSpc>
              <a:spcBef>
                <a:spcPts val="600"/>
              </a:spcBef>
              <a:spcAft>
                <a:spcPts val="0"/>
              </a:spcAft>
              <a:buClr>
                <a:srgbClr val="1186C3"/>
              </a:buClr>
              <a:buSzPts val="2900"/>
              <a:buFont typeface="Arial"/>
              <a:buChar char="•"/>
              <a:defRPr sz="2000" b="0" i="0" u="none" strike="noStrike" cap="none">
                <a:solidFill>
                  <a:schemeClr val="dk1"/>
                </a:solidFill>
                <a:latin typeface="Garamond"/>
                <a:ea typeface="Garamond"/>
                <a:cs typeface="Garamond"/>
                <a:sym typeface="Garamond"/>
              </a:defRPr>
            </a:lvl2pPr>
            <a:lvl3pPr marL="1371600" marR="0" lvl="2" indent="-394335" algn="l" rtl="0">
              <a:lnSpc>
                <a:spcPct val="100000"/>
              </a:lnSpc>
              <a:spcBef>
                <a:spcPts val="600"/>
              </a:spcBef>
              <a:spcAft>
                <a:spcPts val="0"/>
              </a:spcAft>
              <a:buClr>
                <a:srgbClr val="1186C3"/>
              </a:buClr>
              <a:buSzPts val="2610"/>
              <a:buFont typeface="Arial"/>
              <a:buChar char="•"/>
              <a:defRPr sz="1800" b="0" i="0" u="none" strike="noStrike" cap="none">
                <a:solidFill>
                  <a:schemeClr val="dk1"/>
                </a:solidFill>
                <a:latin typeface="Garamond"/>
                <a:ea typeface="Garamond"/>
                <a:cs typeface="Garamond"/>
                <a:sym typeface="Garamond"/>
              </a:defRPr>
            </a:lvl3pPr>
            <a:lvl4pPr marL="1828800" marR="0" lvl="3" indent="-375919" algn="l" rtl="0">
              <a:lnSpc>
                <a:spcPct val="100000"/>
              </a:lnSpc>
              <a:spcBef>
                <a:spcPts val="600"/>
              </a:spcBef>
              <a:spcAft>
                <a:spcPts val="0"/>
              </a:spcAft>
              <a:buClr>
                <a:srgbClr val="1186C3"/>
              </a:buClr>
              <a:buSzPts val="2320"/>
              <a:buFont typeface="Arial"/>
              <a:buChar char="•"/>
              <a:defRPr sz="1600" b="0" i="0" u="none" strike="noStrike" cap="none">
                <a:solidFill>
                  <a:schemeClr val="dk1"/>
                </a:solidFill>
                <a:latin typeface="Garamond"/>
                <a:ea typeface="Garamond"/>
                <a:cs typeface="Garamond"/>
                <a:sym typeface="Garamond"/>
              </a:defRPr>
            </a:lvl4pPr>
            <a:lvl5pPr marL="2286000" marR="0" lvl="4"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5pPr>
            <a:lvl6pPr marL="2743200" marR="0" lvl="5"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6pPr>
            <a:lvl7pPr marL="3200400" marR="0" lvl="6"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7pPr>
            <a:lvl8pPr marL="3657600" marR="0" lvl="7"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8pPr>
            <a:lvl9pPr marL="4114800" marR="0" lvl="8" indent="-357504" algn="l" rtl="0">
              <a:lnSpc>
                <a:spcPct val="100000"/>
              </a:lnSpc>
              <a:spcBef>
                <a:spcPts val="600"/>
              </a:spcBef>
              <a:spcAft>
                <a:spcPts val="600"/>
              </a:spcAft>
              <a:buClr>
                <a:srgbClr val="1186C3"/>
              </a:buClr>
              <a:buSzPts val="2030"/>
              <a:buFont typeface="Arial"/>
              <a:buChar char="•"/>
              <a:defRPr sz="1400" b="0" i="0" u="none" strike="noStrike" cap="none">
                <a:solidFill>
                  <a:schemeClr val="dk1"/>
                </a:solidFill>
                <a:latin typeface="Garamond"/>
                <a:ea typeface="Garamond"/>
                <a:cs typeface="Garamond"/>
                <a:sym typeface="Garamond"/>
              </a:defRPr>
            </a:lvl9pPr>
          </a:lstStyle>
          <a:p>
            <a:endParaRPr/>
          </a:p>
        </p:txBody>
      </p:sp>
      <p:sp>
        <p:nvSpPr>
          <p:cNvPr id="91" name="Google Shape;91;p18"/>
          <p:cNvSpPr txBox="1">
            <a:spLocks noGrp="1"/>
          </p:cNvSpPr>
          <p:nvPr>
            <p:ph type="dt" idx="10"/>
          </p:nvPr>
        </p:nvSpPr>
        <p:spPr>
          <a:xfrm>
            <a:off x="7358679" y="6116071"/>
            <a:ext cx="8574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92" name="Google Shape;92;p18"/>
          <p:cNvSpPr txBox="1">
            <a:spLocks noGrp="1"/>
          </p:cNvSpPr>
          <p:nvPr>
            <p:ph type="ftr" idx="11"/>
          </p:nvPr>
        </p:nvSpPr>
        <p:spPr>
          <a:xfrm>
            <a:off x="1986998" y="6116071"/>
            <a:ext cx="5314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93" name="Google Shape;93;p18"/>
          <p:cNvSpPr txBox="1">
            <a:spLocks noGrp="1"/>
          </p:cNvSpPr>
          <p:nvPr>
            <p:ph type="sldNum" idx="12"/>
          </p:nvPr>
        </p:nvSpPr>
        <p:spPr>
          <a:xfrm>
            <a:off x="8273317" y="6116071"/>
            <a:ext cx="41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robertwilliamson61.wixsite.com/websiteforph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imdbpy.github.io/" TargetMode="External"/><Relationship Id="rId4" Type="http://schemas.openxmlformats.org/officeDocument/2006/relationships/hyperlink" Target="https://programminghistorian.org/en/less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JSruSe_m8OI" TargetMode="External"/><Relationship Id="rId3" Type="http://schemas.openxmlformats.org/officeDocument/2006/relationships/image" Target="../media/image2.jp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06Jo3TzIabc" TargetMode="External"/><Relationship Id="rId5" Type="http://schemas.openxmlformats.org/officeDocument/2006/relationships/image" Target="../media/image6.jpeg"/><Relationship Id="rId4" Type="http://schemas.openxmlformats.org/officeDocument/2006/relationships/hyperlink" Target="https://www.youtube.com/watch?v=WlKPsZaW2AM" TargetMode="Externa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685800" y="1124744"/>
            <a:ext cx="7846640" cy="30963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Calibri"/>
              <a:buNone/>
            </a:pPr>
            <a:r>
              <a:rPr lang="en-GB" sz="5400" b="0" i="0" u="none" strike="noStrike" cap="none" dirty="0">
                <a:solidFill>
                  <a:schemeClr val="dk1"/>
                </a:solidFill>
                <a:latin typeface="Calibri"/>
                <a:ea typeface="Calibri"/>
                <a:cs typeface="Calibri"/>
                <a:sym typeface="Calibri"/>
              </a:rPr>
              <a:t>The Ministry of Information and the British Film Hero during World War 2</a:t>
            </a:r>
            <a:br>
              <a:rPr lang="en-GB" sz="5400" b="0" i="0" u="none" strike="noStrike" cap="none" dirty="0">
                <a:solidFill>
                  <a:schemeClr val="dk1"/>
                </a:solidFill>
                <a:latin typeface="Calibri"/>
                <a:ea typeface="Calibri"/>
                <a:cs typeface="Calibri"/>
                <a:sym typeface="Calibri"/>
              </a:rPr>
            </a:br>
            <a:br>
              <a:rPr lang="en-GB" sz="3240" b="0" i="0" u="none" strike="noStrike" cap="none" dirty="0">
                <a:solidFill>
                  <a:srgbClr val="FFFF00"/>
                </a:solidFill>
                <a:latin typeface="Calibri"/>
                <a:ea typeface="Calibri"/>
                <a:cs typeface="Calibri"/>
                <a:sym typeface="Calibri"/>
              </a:rPr>
            </a:br>
            <a:endParaRPr sz="3240" b="0" i="0" u="none" strike="noStrike" cap="none" dirty="0">
              <a:solidFill>
                <a:srgbClr val="FFFF00"/>
              </a:solidFill>
              <a:latin typeface="Calibri"/>
              <a:ea typeface="Calibri"/>
              <a:cs typeface="Calibri"/>
              <a:sym typeface="Calibri"/>
            </a:endParaRPr>
          </a:p>
        </p:txBody>
      </p:sp>
      <p:sp>
        <p:nvSpPr>
          <p:cNvPr id="155" name="Google Shape;155;p1"/>
          <p:cNvSpPr txBox="1"/>
          <p:nvPr/>
        </p:nvSpPr>
        <p:spPr>
          <a:xfrm>
            <a:off x="2051720" y="4941168"/>
            <a:ext cx="583264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chemeClr val="lt1"/>
                </a:solidFill>
                <a:latin typeface="Calibri"/>
                <a:ea typeface="Calibri"/>
                <a:cs typeface="Calibri"/>
                <a:sym typeface="Calibri"/>
              </a:rPr>
              <a:t>		</a:t>
            </a:r>
            <a:r>
              <a:rPr lang="en-GB" sz="1800" b="0" i="1" u="none" strike="noStrike" cap="none">
                <a:solidFill>
                  <a:schemeClr val="dk1"/>
                </a:solidFill>
                <a:latin typeface="Calibri"/>
                <a:ea typeface="Calibri"/>
                <a:cs typeface="Calibri"/>
                <a:sym typeface="Calibri"/>
              </a:rPr>
              <a:t>by Robert Williamson</a:t>
            </a:r>
            <a:endParaRPr sz="1800" b="0" i="1" u="none" strike="noStrike" cap="none">
              <a:solidFill>
                <a:schemeClr val="lt1"/>
              </a:solidFill>
              <a:latin typeface="Calibri"/>
              <a:ea typeface="Calibri"/>
              <a:cs typeface="Calibri"/>
              <a:sym typeface="Calibri"/>
            </a:endParaRPr>
          </a:p>
        </p:txBody>
      </p:sp>
      <p:sp>
        <p:nvSpPr>
          <p:cNvPr id="156" name="Google Shape;156;p1">
            <a:hlinkClick r:id="rId4"/>
          </p:cNvPr>
          <p:cNvSpPr txBox="1"/>
          <p:nvPr/>
        </p:nvSpPr>
        <p:spPr>
          <a:xfrm>
            <a:off x="2224585" y="5733256"/>
            <a:ext cx="547957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0" u="sng" strike="noStrike" cap="none" dirty="0">
                <a:solidFill>
                  <a:schemeClr val="bg2"/>
                </a:solidFill>
                <a:latin typeface="Arial"/>
                <a:ea typeface="Arial"/>
                <a:cs typeface="Arial"/>
                <a:sym typeface="Arial"/>
              </a:rPr>
              <a:t>Click here for my Website</a:t>
            </a:r>
            <a:endParaRPr u="sng"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GB">
                <a:solidFill>
                  <a:srgbClr val="000000"/>
                </a:solidFill>
              </a:rPr>
              <a:t>Sources</a:t>
            </a:r>
            <a:endParaRPr>
              <a:solidFill>
                <a:srgbClr val="000000"/>
              </a:solidFill>
            </a:endParaRPr>
          </a:p>
        </p:txBody>
      </p:sp>
      <p:sp>
        <p:nvSpPr>
          <p:cNvPr id="250" name="Google Shape;250;p9"/>
          <p:cNvSpPr txBox="1">
            <a:spLocks noGrp="1"/>
          </p:cNvSpPr>
          <p:nvPr>
            <p:ph type="body" idx="1"/>
          </p:nvPr>
        </p:nvSpPr>
        <p:spPr>
          <a:xfrm>
            <a:off x="457200" y="1600200"/>
            <a:ext cx="8229600" cy="50013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640"/>
              </a:spcBef>
              <a:spcAft>
                <a:spcPts val="0"/>
              </a:spcAft>
              <a:buClr>
                <a:srgbClr val="000000"/>
              </a:buClr>
              <a:buSzPts val="3000"/>
              <a:buChar char="•"/>
            </a:pPr>
            <a:r>
              <a:rPr lang="en-GB" sz="3000">
                <a:solidFill>
                  <a:srgbClr val="000000"/>
                </a:solidFill>
              </a:rPr>
              <a:t>Unpublished Primary (such as National Archives, Papers, Ministry Offices)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Published (such as Newspapers and magazines, journals)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Mass Observation Unit</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Books and Articles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Memoirs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BFI: Special Collections</a:t>
            </a:r>
            <a:endParaRPr sz="3000">
              <a:solidFill>
                <a:srgbClr val="000000"/>
              </a:solidFill>
            </a:endParaRPr>
          </a:p>
          <a:p>
            <a:pPr marL="457200" lvl="0" indent="-419100" algn="l" rtl="0">
              <a:lnSpc>
                <a:spcPct val="100000"/>
              </a:lnSpc>
              <a:spcBef>
                <a:spcPts val="0"/>
              </a:spcBef>
              <a:spcAft>
                <a:spcPts val="0"/>
              </a:spcAft>
              <a:buClr>
                <a:srgbClr val="000000"/>
              </a:buClr>
              <a:buSzPts val="3000"/>
              <a:buChar char="•"/>
            </a:pPr>
            <a:r>
              <a:rPr lang="en-GB" sz="3000">
                <a:solidFill>
                  <a:srgbClr val="000000"/>
                </a:solidFill>
              </a:rPr>
              <a:t>PhDs</a:t>
            </a:r>
            <a:endParaRPr sz="3000">
              <a:solidFill>
                <a:srgbClr val="000000"/>
              </a:solidFill>
            </a:endParaRPr>
          </a:p>
          <a:p>
            <a:pPr marL="0" lvl="0" indent="0" algn="l" rtl="0">
              <a:lnSpc>
                <a:spcPct val="100000"/>
              </a:lnSpc>
              <a:spcBef>
                <a:spcPts val="640"/>
              </a:spcBef>
              <a:spcAft>
                <a:spcPts val="0"/>
              </a:spcAft>
              <a:buSzPts val="3200"/>
              <a:buNone/>
            </a:pPr>
            <a:r>
              <a:rPr lang="en-GB" sz="3000">
                <a:solidFill>
                  <a:srgbClr val="000000"/>
                </a:solidFill>
              </a:rPr>
              <a:t>Be a detective...follow the paper trail</a:t>
            </a:r>
            <a:endParaRPr sz="3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sp>
        <p:nvSpPr>
          <p:cNvPr id="257" name="Google Shape;257;p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pic>
        <p:nvPicPr>
          <p:cNvPr id="258" name="Google Shape;258;p10"/>
          <p:cNvPicPr preferRelativeResize="0"/>
          <p:nvPr/>
        </p:nvPicPr>
        <p:blipFill rotWithShape="1">
          <a:blip r:embed="rId4">
            <a:alphaModFix/>
          </a:blip>
          <a:srcRect/>
          <a:stretch/>
        </p:blipFill>
        <p:spPr>
          <a:xfrm>
            <a:off x="565000" y="378500"/>
            <a:ext cx="7130776" cy="610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2"/>
        <p:cNvGrpSpPr/>
        <p:nvPr/>
      </p:nvGrpSpPr>
      <p:grpSpPr>
        <a:xfrm>
          <a:off x="0" y="0"/>
          <a:ext cx="0" cy="0"/>
          <a:chOff x="0" y="0"/>
          <a:chExt cx="0" cy="0"/>
        </a:xfrm>
      </p:grpSpPr>
      <p:sp>
        <p:nvSpPr>
          <p:cNvPr id="263" name="Google Shape;263;p11"/>
          <p:cNvSpPr txBox="1">
            <a:spLocks noGrp="1"/>
          </p:cNvSpPr>
          <p:nvPr>
            <p:ph type="title"/>
          </p:nvPr>
        </p:nvSpPr>
        <p:spPr>
          <a:xfrm>
            <a:off x="457200" y="274638"/>
            <a:ext cx="8229600" cy="99145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Calibri"/>
              <a:buNone/>
            </a:pPr>
            <a:r>
              <a:rPr lang="en-GB" sz="3600">
                <a:solidFill>
                  <a:schemeClr val="dk1"/>
                </a:solidFill>
                <a:latin typeface="Times New Roman"/>
                <a:ea typeface="Times New Roman"/>
                <a:cs typeface="Times New Roman"/>
                <a:sym typeface="Times New Roman"/>
              </a:rPr>
              <a:t>Exercises</a:t>
            </a:r>
            <a:endParaRPr/>
          </a:p>
        </p:txBody>
      </p:sp>
      <p:sp>
        <p:nvSpPr>
          <p:cNvPr id="264" name="Google Shape;264;p11"/>
          <p:cNvSpPr txBox="1">
            <a:spLocks noGrp="1"/>
          </p:cNvSpPr>
          <p:nvPr>
            <p:ph type="body" idx="1"/>
          </p:nvPr>
        </p:nvSpPr>
        <p:spPr>
          <a:xfrm>
            <a:off x="158262" y="1600200"/>
            <a:ext cx="8818684"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rgbClr val="FFFF00"/>
              </a:buClr>
              <a:buSzPts val="3200"/>
              <a:buFont typeface="Arial"/>
              <a:buChar char="•"/>
            </a:pPr>
            <a:r>
              <a:rPr lang="en-GB" sz="2000" b="1" i="1">
                <a:solidFill>
                  <a:schemeClr val="dk1"/>
                </a:solidFill>
                <a:latin typeface="Times New Roman"/>
                <a:ea typeface="Times New Roman"/>
                <a:cs typeface="Times New Roman"/>
                <a:sym typeface="Times New Roman"/>
              </a:rPr>
              <a:t>National Archives</a:t>
            </a:r>
            <a:r>
              <a:rPr lang="en-GB" sz="2000">
                <a:solidFill>
                  <a:schemeClr val="dk1"/>
                </a:solidFill>
                <a:latin typeface="Times New Roman"/>
                <a:ea typeface="Times New Roman"/>
                <a:cs typeface="Times New Roman"/>
                <a:sym typeface="Times New Roman"/>
              </a:rPr>
              <a:t>: Search MOI for Films Division, Ideas Committee etc. Note no downloads</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Mass Observation Online</a:t>
            </a:r>
            <a:r>
              <a:rPr lang="en-GB" sz="2000" b="1">
                <a:solidFill>
                  <a:schemeClr val="dk1"/>
                </a:solidFill>
                <a:latin typeface="Times New Roman"/>
                <a:ea typeface="Times New Roman"/>
                <a:cs typeface="Times New Roman"/>
                <a:sym typeface="Times New Roman"/>
              </a:rPr>
              <a:t> </a:t>
            </a:r>
            <a:r>
              <a:rPr lang="en-GB" sz="2000">
                <a:solidFill>
                  <a:schemeClr val="dk1"/>
                </a:solidFill>
                <a:latin typeface="Times New Roman"/>
                <a:ea typeface="Times New Roman"/>
                <a:cs typeface="Times New Roman"/>
                <a:sym typeface="Times New Roman"/>
              </a:rPr>
              <a:t>(search for </a:t>
            </a:r>
            <a:r>
              <a:rPr lang="en-GB" sz="2000" i="1">
                <a:solidFill>
                  <a:schemeClr val="dk1"/>
                </a:solidFill>
                <a:latin typeface="Times New Roman"/>
                <a:ea typeface="Times New Roman"/>
                <a:cs typeface="Times New Roman"/>
                <a:sym typeface="Times New Roman"/>
              </a:rPr>
              <a:t>Lion has Wings</a:t>
            </a:r>
            <a:r>
              <a:rPr lang="en-GB" sz="2000">
                <a:solidFill>
                  <a:schemeClr val="dk1"/>
                </a:solidFill>
                <a:latin typeface="Times New Roman"/>
                <a:ea typeface="Times New Roman"/>
                <a:cs typeface="Times New Roman"/>
                <a:sym typeface="Times New Roman"/>
              </a:rPr>
              <a:t> in advanced, use AND)</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Home Intelligence Reports</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War Time Social Surveys </a:t>
            </a:r>
            <a:r>
              <a:rPr lang="en-GB" sz="2000">
                <a:solidFill>
                  <a:schemeClr val="dk1"/>
                </a:solidFill>
                <a:latin typeface="Times New Roman"/>
                <a:ea typeface="Times New Roman"/>
                <a:cs typeface="Times New Roman"/>
                <a:sym typeface="Times New Roman"/>
              </a:rPr>
              <a:t>(search for cinema, results online. No login required)</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Documentary News Letter</a:t>
            </a:r>
            <a:r>
              <a:rPr lang="en-GB" sz="2000" b="1">
                <a:solidFill>
                  <a:schemeClr val="dk1"/>
                </a:solidFill>
                <a:latin typeface="Times New Roman"/>
                <a:ea typeface="Times New Roman"/>
                <a:cs typeface="Times New Roman"/>
                <a:sym typeface="Times New Roman"/>
              </a:rPr>
              <a:t> </a:t>
            </a:r>
            <a:r>
              <a:rPr lang="en-GB" sz="2000">
                <a:solidFill>
                  <a:schemeClr val="dk1"/>
                </a:solidFill>
                <a:latin typeface="Times New Roman"/>
                <a:ea typeface="Times New Roman"/>
                <a:cs typeface="Times New Roman"/>
                <a:sym typeface="Times New Roman"/>
              </a:rPr>
              <a:t>on line : Year 1940. Search for Films Division</a:t>
            </a:r>
            <a:endParaRPr/>
          </a:p>
          <a:p>
            <a:pPr marL="457200" lvl="0" indent="-431800" algn="l" rtl="0">
              <a:lnSpc>
                <a:spcPct val="100000"/>
              </a:lnSpc>
              <a:spcBef>
                <a:spcPts val="640"/>
              </a:spcBef>
              <a:spcAft>
                <a:spcPts val="0"/>
              </a:spcAft>
              <a:buSzPts val="3200"/>
              <a:buChar char="•"/>
            </a:pPr>
            <a:r>
              <a:rPr lang="en-GB" sz="2000" b="1" i="1">
                <a:solidFill>
                  <a:schemeClr val="dk1"/>
                </a:solidFill>
                <a:latin typeface="Times New Roman"/>
                <a:ea typeface="Times New Roman"/>
                <a:cs typeface="Times New Roman"/>
                <a:sym typeface="Times New Roman"/>
              </a:rPr>
              <a:t>For reviews </a:t>
            </a:r>
            <a:r>
              <a:rPr lang="en-GB" sz="2000">
                <a:solidFill>
                  <a:schemeClr val="dk1"/>
                </a:solidFill>
                <a:latin typeface="Times New Roman"/>
                <a:ea typeface="Times New Roman"/>
                <a:cs typeface="Times New Roman"/>
                <a:sym typeface="Times New Roman"/>
              </a:rPr>
              <a:t>: Sight and Sound on line at Brookes (or newspapers)</a:t>
            </a:r>
            <a:endParaRPr/>
          </a:p>
          <a:p>
            <a:pPr marL="457200" marR="0" lvl="0" indent="-431800" algn="l" rtl="0">
              <a:lnSpc>
                <a:spcPct val="100000"/>
              </a:lnSpc>
              <a:spcBef>
                <a:spcPts val="640"/>
              </a:spcBef>
              <a:spcAft>
                <a:spcPts val="0"/>
              </a:spcAft>
              <a:buClr>
                <a:srgbClr val="FFFF00"/>
              </a:buClr>
              <a:buSzPts val="3200"/>
              <a:buFont typeface="Arial"/>
              <a:buChar char="•"/>
            </a:pPr>
            <a:r>
              <a:rPr lang="en-GB" sz="2000">
                <a:solidFill>
                  <a:schemeClr val="dk1"/>
                </a:solidFill>
                <a:latin typeface="Times New Roman"/>
                <a:ea typeface="Times New Roman"/>
                <a:cs typeface="Times New Roman"/>
                <a:sym typeface="Times New Roman"/>
              </a:rPr>
              <a:t> </a:t>
            </a:r>
            <a:r>
              <a:rPr lang="en-GB" sz="2000">
                <a:latin typeface="Times New Roman"/>
                <a:ea typeface="Times New Roman"/>
                <a:cs typeface="Times New Roman"/>
                <a:sym typeface="Times New Roman"/>
              </a:rPr>
              <a:t>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8"/>
        <p:cNvGrpSpPr/>
        <p:nvPr/>
      </p:nvGrpSpPr>
      <p:grpSpPr>
        <a:xfrm>
          <a:off x="0" y="0"/>
          <a:ext cx="0" cy="0"/>
          <a:chOff x="0" y="0"/>
          <a:chExt cx="0" cy="0"/>
        </a:xfrm>
      </p:grpSpPr>
      <p:sp>
        <p:nvSpPr>
          <p:cNvPr id="269" name="Google Shape;269;p12"/>
          <p:cNvSpPr txBox="1">
            <a:spLocks noGrp="1"/>
          </p:cNvSpPr>
          <p:nvPr>
            <p:ph type="title"/>
          </p:nvPr>
        </p:nvSpPr>
        <p:spPr>
          <a:xfrm>
            <a:off x="457200" y="274638"/>
            <a:ext cx="8229600" cy="7241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Calibri"/>
              <a:buNone/>
            </a:pPr>
            <a:r>
              <a:rPr lang="en-GB" sz="3600">
                <a:solidFill>
                  <a:schemeClr val="dk1"/>
                </a:solidFill>
                <a:latin typeface="Times New Roman"/>
                <a:ea typeface="Times New Roman"/>
                <a:cs typeface="Times New Roman"/>
                <a:sym typeface="Times New Roman"/>
              </a:rPr>
              <a:t>Exercises</a:t>
            </a:r>
            <a:endParaRPr/>
          </a:p>
        </p:txBody>
      </p:sp>
      <p:sp>
        <p:nvSpPr>
          <p:cNvPr id="270" name="Google Shape;270;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640"/>
              </a:spcBef>
              <a:spcAft>
                <a:spcPts val="0"/>
              </a:spcAft>
              <a:buClr>
                <a:srgbClr val="FFFF00"/>
              </a:buClr>
              <a:buSzPts val="3200"/>
              <a:buFont typeface="Arial"/>
              <a:buChar char="•"/>
            </a:pPr>
            <a:r>
              <a:rPr lang="en-GB" sz="2400" b="1">
                <a:solidFill>
                  <a:schemeClr val="dk1"/>
                </a:solidFill>
                <a:latin typeface="Times New Roman"/>
                <a:ea typeface="Times New Roman"/>
                <a:cs typeface="Times New Roman"/>
                <a:sym typeface="Times New Roman"/>
              </a:rPr>
              <a:t>On line film publications</a:t>
            </a:r>
            <a:r>
              <a:rPr lang="en-GB" sz="2400">
                <a:solidFill>
                  <a:schemeClr val="dk1"/>
                </a:solidFill>
                <a:latin typeface="Times New Roman"/>
                <a:ea typeface="Times New Roman"/>
                <a:cs typeface="Times New Roman"/>
                <a:sym typeface="Times New Roman"/>
              </a:rPr>
              <a:t>: Search for </a:t>
            </a:r>
            <a:r>
              <a:rPr lang="en-GB" sz="2400" i="1">
                <a:solidFill>
                  <a:schemeClr val="dk1"/>
                </a:solidFill>
                <a:latin typeface="Times New Roman"/>
                <a:ea typeface="Times New Roman"/>
                <a:cs typeface="Times New Roman"/>
                <a:sym typeface="Times New Roman"/>
              </a:rPr>
              <a:t>Kinematograph Weekly. </a:t>
            </a:r>
            <a:r>
              <a:rPr lang="en-GB" sz="2400">
                <a:solidFill>
                  <a:schemeClr val="dk1"/>
                </a:solidFill>
                <a:latin typeface="Times New Roman"/>
                <a:ea typeface="Times New Roman"/>
                <a:cs typeface="Times New Roman"/>
                <a:sym typeface="Times New Roman"/>
              </a:rPr>
              <a:t>Choose 1944 version and search for </a:t>
            </a:r>
            <a:r>
              <a:rPr lang="en-GB" sz="2400" i="1">
                <a:solidFill>
                  <a:schemeClr val="dk1"/>
                </a:solidFill>
                <a:latin typeface="Times New Roman"/>
                <a:ea typeface="Times New Roman"/>
                <a:cs typeface="Times New Roman"/>
                <a:sym typeface="Times New Roman"/>
              </a:rPr>
              <a:t>Millions like Us</a:t>
            </a:r>
            <a:endParaRPr/>
          </a:p>
          <a:p>
            <a:pPr marL="457200" marR="0" lvl="0" indent="-431800" algn="l" rtl="0">
              <a:lnSpc>
                <a:spcPct val="100000"/>
              </a:lnSpc>
              <a:spcBef>
                <a:spcPts val="640"/>
              </a:spcBef>
              <a:spcAft>
                <a:spcPts val="0"/>
              </a:spcAft>
              <a:buClr>
                <a:srgbClr val="FFFF00"/>
              </a:buClr>
              <a:buSzPts val="3200"/>
              <a:buFont typeface="Arial"/>
              <a:buChar char="•"/>
            </a:pPr>
            <a:r>
              <a:rPr lang="en-GB" sz="2400" b="1">
                <a:solidFill>
                  <a:schemeClr val="dk1"/>
                </a:solidFill>
                <a:latin typeface="Times New Roman"/>
                <a:ea typeface="Times New Roman"/>
                <a:cs typeface="Times New Roman"/>
                <a:sym typeface="Times New Roman"/>
              </a:rPr>
              <a:t>On line film publications</a:t>
            </a:r>
            <a:r>
              <a:rPr lang="en-GB" sz="2400">
                <a:solidFill>
                  <a:schemeClr val="dk1"/>
                </a:solidFill>
                <a:latin typeface="Times New Roman"/>
                <a:ea typeface="Times New Roman"/>
                <a:cs typeface="Times New Roman"/>
                <a:sym typeface="Times New Roman"/>
              </a:rPr>
              <a:t>: Search for </a:t>
            </a:r>
            <a:r>
              <a:rPr lang="en-GB" sz="2400" i="1">
                <a:solidFill>
                  <a:schemeClr val="dk1"/>
                </a:solidFill>
                <a:latin typeface="Times New Roman"/>
                <a:ea typeface="Times New Roman"/>
                <a:cs typeface="Times New Roman"/>
                <a:sym typeface="Times New Roman"/>
              </a:rPr>
              <a:t>Motion Picture Herald. </a:t>
            </a:r>
            <a:endParaRPr/>
          </a:p>
          <a:p>
            <a:pPr marL="457200" marR="0" lvl="0" indent="-228600" algn="l" rtl="0">
              <a:lnSpc>
                <a:spcPct val="100000"/>
              </a:lnSpc>
              <a:spcBef>
                <a:spcPts val="640"/>
              </a:spcBef>
              <a:spcAft>
                <a:spcPts val="0"/>
              </a:spcAft>
              <a:buClr>
                <a:srgbClr val="FFFF00"/>
              </a:buClr>
              <a:buSzPts val="3200"/>
              <a:buFont typeface="Arial"/>
              <a:buNone/>
            </a:pPr>
            <a:endParaRPr sz="2400">
              <a:solidFill>
                <a:schemeClr val="dk1"/>
              </a:solidFill>
              <a:latin typeface="Times New Roman"/>
              <a:ea typeface="Times New Roman"/>
              <a:cs typeface="Times New Roman"/>
              <a:sym typeface="Times New Roman"/>
            </a:endParaRPr>
          </a:p>
          <a:p>
            <a:pPr marL="457200" marR="0" lvl="0" indent="-431800" algn="l" rtl="0">
              <a:lnSpc>
                <a:spcPct val="100000"/>
              </a:lnSpc>
              <a:spcBef>
                <a:spcPts val="640"/>
              </a:spcBef>
              <a:spcAft>
                <a:spcPts val="0"/>
              </a:spcAft>
              <a:buClr>
                <a:srgbClr val="FFFF00"/>
              </a:buClr>
              <a:buSzPts val="3200"/>
              <a:buFont typeface="Arial"/>
              <a:buChar char="•"/>
            </a:pPr>
            <a:r>
              <a:rPr lang="en-GB" sz="2400">
                <a:solidFill>
                  <a:schemeClr val="dk1"/>
                </a:solidFill>
                <a:latin typeface="Times New Roman"/>
                <a:ea typeface="Times New Roman"/>
                <a:cs typeface="Times New Roman"/>
                <a:sym typeface="Times New Roman"/>
              </a:rPr>
              <a:t>A new idea: Use Python to access archives:-  </a:t>
            </a:r>
            <a:r>
              <a:rPr lang="en-GB" sz="2400"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https://programminghistorian.org/en/lessons/</a:t>
            </a:r>
            <a:endParaRPr sz="2400">
              <a:solidFill>
                <a:schemeClr val="dk1"/>
              </a:solidFill>
              <a:latin typeface="Times New Roman"/>
              <a:ea typeface="Times New Roman"/>
              <a:cs typeface="Times New Roman"/>
              <a:sym typeface="Times New Roman"/>
            </a:endParaRPr>
          </a:p>
          <a:p>
            <a:pPr marL="457200" marR="0" lvl="0" indent="-431800" algn="l" rtl="0">
              <a:lnSpc>
                <a:spcPct val="100000"/>
              </a:lnSpc>
              <a:spcBef>
                <a:spcPts val="640"/>
              </a:spcBef>
              <a:spcAft>
                <a:spcPts val="0"/>
              </a:spcAft>
              <a:buClr>
                <a:srgbClr val="FFFF00"/>
              </a:buClr>
              <a:buSzPts val="3200"/>
              <a:buFont typeface="Arial"/>
              <a:buChar char="•"/>
            </a:pPr>
            <a:r>
              <a:rPr lang="en-GB" sz="2400">
                <a:solidFill>
                  <a:schemeClr val="dk1"/>
                </a:solidFill>
                <a:latin typeface="Times New Roman"/>
                <a:ea typeface="Times New Roman"/>
                <a:cs typeface="Times New Roman"/>
                <a:sym typeface="Times New Roman"/>
              </a:rPr>
              <a:t>For example IMDbpy (set of modules to access film data)</a:t>
            </a:r>
            <a:endParaRPr/>
          </a:p>
          <a:p>
            <a:pPr marL="457200" marR="0" lvl="0" indent="-431800" algn="l" rtl="0">
              <a:lnSpc>
                <a:spcPct val="100000"/>
              </a:lnSpc>
              <a:spcBef>
                <a:spcPts val="640"/>
              </a:spcBef>
              <a:spcAft>
                <a:spcPts val="0"/>
              </a:spcAft>
              <a:buClr>
                <a:srgbClr val="FFFF00"/>
              </a:buClr>
              <a:buSzPts val="3200"/>
              <a:buFont typeface="Arial"/>
              <a:buChar char="•"/>
            </a:pPr>
            <a:r>
              <a:rPr lang="en-GB" u="sng">
                <a:solidFill>
                  <a:schemeClr val="hlink"/>
                </a:solidFill>
                <a:hlinkClick r:id="rId5"/>
              </a:rPr>
              <a:t>https://imdbpy.github.io/</a:t>
            </a:r>
            <a:endParaRPr i="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74"/>
        <p:cNvGrpSpPr/>
        <p:nvPr/>
      </p:nvGrpSpPr>
      <p:grpSpPr>
        <a:xfrm>
          <a:off x="0" y="0"/>
          <a:ext cx="0" cy="0"/>
          <a:chOff x="0" y="0"/>
          <a:chExt cx="0" cy="0"/>
        </a:xfrm>
      </p:grpSpPr>
      <p:sp>
        <p:nvSpPr>
          <p:cNvPr id="275" name="Google Shape;275;p13"/>
          <p:cNvSpPr txBox="1">
            <a:spLocks noGrp="1"/>
          </p:cNvSpPr>
          <p:nvPr>
            <p:ph type="ctrTitle"/>
          </p:nvPr>
        </p:nvSpPr>
        <p:spPr>
          <a:xfrm>
            <a:off x="1143000" y="1234941"/>
            <a:ext cx="6858000" cy="6844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000"/>
              <a:buFont typeface="Times New Roman"/>
              <a:buNone/>
            </a:pPr>
            <a:r>
              <a:rPr lang="en-GB" sz="3000">
                <a:latin typeface="Times New Roman"/>
                <a:ea typeface="Times New Roman"/>
                <a:cs typeface="Times New Roman"/>
                <a:sym typeface="Times New Roman"/>
              </a:rPr>
              <a:t>Conclusions</a:t>
            </a:r>
            <a:endParaRPr/>
          </a:p>
        </p:txBody>
      </p:sp>
      <p:sp>
        <p:nvSpPr>
          <p:cNvPr id="276" name="Google Shape;276;p13"/>
          <p:cNvSpPr txBox="1"/>
          <p:nvPr/>
        </p:nvSpPr>
        <p:spPr>
          <a:xfrm>
            <a:off x="1786041" y="1844013"/>
            <a:ext cx="6038987" cy="3670235"/>
          </a:xfrm>
          <a:prstGeom prst="rect">
            <a:avLst/>
          </a:prstGeom>
          <a:noFill/>
          <a:ln>
            <a:noFill/>
          </a:ln>
        </p:spPr>
        <p:txBody>
          <a:bodyPr spcFirstLastPara="1" wrap="square" lIns="91425" tIns="45700" rIns="91425" bIns="45700" anchor="t" anchorCtr="0">
            <a:spAutoFit/>
          </a:bodyPr>
          <a:lstStyle/>
          <a:p>
            <a:pPr marL="214313" marR="0" lvl="0" indent="-100013"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Pressure from many political sources (not only the MOI) impacted the content of films, especially comedy.</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222222"/>
                </a:solidFill>
                <a:latin typeface="Times New Roman"/>
                <a:ea typeface="Times New Roman"/>
                <a:cs typeface="Times New Roman"/>
                <a:sym typeface="Times New Roman"/>
              </a:rPr>
              <a:t>Professor Chapman : ‘</a:t>
            </a:r>
            <a:r>
              <a:rPr lang="en-GB" sz="1800" b="0" i="1" u="none" strike="noStrike" cap="none">
                <a:solidFill>
                  <a:srgbClr val="222222"/>
                </a:solidFill>
                <a:latin typeface="Times New Roman"/>
                <a:ea typeface="Times New Roman"/>
                <a:cs typeface="Times New Roman"/>
                <a:sym typeface="Times New Roman"/>
              </a:rPr>
              <a:t>the extraordinary narrow class confines of pre war British cinema were being breached. It became more common for films to draw characters from across the British classes</a:t>
            </a:r>
            <a:r>
              <a:rPr lang="en-GB" sz="1800" b="0" i="0" u="none" strike="noStrike" cap="none">
                <a:solidFill>
                  <a:srgbClr val="222222"/>
                </a:solidFill>
                <a:latin typeface="Times New Roman"/>
                <a:ea typeface="Times New Roman"/>
                <a:cs typeface="Times New Roman"/>
                <a:sym typeface="Times New Roman"/>
              </a:rPr>
              <a:t>’. </a:t>
            </a:r>
            <a:endParaRPr sz="1800" b="0" i="0" u="none" strike="noStrike" cap="none">
              <a:solidFill>
                <a:srgbClr val="000000"/>
              </a:solidFill>
              <a:latin typeface="Times New Roman"/>
              <a:ea typeface="Times New Roman"/>
              <a:cs typeface="Times New Roman"/>
              <a:sym typeface="Times New Roman"/>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A main desire of the MOI was to ‘</a:t>
            </a:r>
            <a:r>
              <a:rPr lang="en-GB" sz="1800" b="0" i="1" u="none" strike="noStrike" cap="none">
                <a:solidFill>
                  <a:srgbClr val="000000"/>
                </a:solidFill>
                <a:latin typeface="Times New Roman"/>
                <a:ea typeface="Times New Roman"/>
                <a:cs typeface="Times New Roman"/>
                <a:sym typeface="Times New Roman"/>
              </a:rPr>
              <a:t>keep up morale</a:t>
            </a:r>
            <a:r>
              <a:rPr lang="en-GB" sz="1800" b="0" i="0" u="none" strike="noStrike" cap="none">
                <a:solidFill>
                  <a:srgbClr val="000000"/>
                </a:solidFill>
                <a:latin typeface="Times New Roman"/>
                <a:ea typeface="Times New Roman"/>
                <a:cs typeface="Times New Roman"/>
                <a:sym typeface="Times New Roman"/>
              </a:rPr>
              <a:t>’, of which comedy was key (not only in film but on radio too).</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There was a transition of the hero figure in film to a more recognisable form (as a common man or woman).</a:t>
            </a:r>
            <a:endParaRPr/>
          </a:p>
          <a:p>
            <a:pPr marL="214313" marR="0" lvl="0" indent="-214313"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Times New Roman"/>
                <a:ea typeface="Times New Roman"/>
                <a:cs typeface="Times New Roman"/>
                <a:sym typeface="Times New Roman"/>
              </a:rPr>
              <a:t>Humour in all senses has moved on, but elements of the comedy can still be enjoyed and understood today.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CEF65E-59B6-1665-83CC-DF1740D4DAB0}"/>
              </a:ext>
            </a:extLst>
          </p:cNvPr>
          <p:cNvSpPr txBox="1"/>
          <p:nvPr/>
        </p:nvSpPr>
        <p:spPr>
          <a:xfrm>
            <a:off x="0" y="160544"/>
            <a:ext cx="9143999" cy="5478423"/>
          </a:xfrm>
          <a:prstGeom prst="rect">
            <a:avLst/>
          </a:prstGeom>
          <a:noFill/>
        </p:spPr>
        <p:txBody>
          <a:bodyPr wrap="square">
            <a:spAutoFit/>
          </a:bodyPr>
          <a:lstStyle/>
          <a:p>
            <a:pPr algn="ctr" fontAlgn="base"/>
            <a:r>
              <a:rPr lang="en-GB" sz="1600" b="0" i="0" dirty="0">
                <a:effectLst/>
              </a:rPr>
              <a:t>Archive Research: Advice</a:t>
            </a:r>
          </a:p>
          <a:p>
            <a:pPr algn="l" fontAlgn="base"/>
            <a:r>
              <a:rPr lang="en-GB" b="0" i="0" dirty="0">
                <a:effectLst/>
              </a:rPr>
              <a:t> </a:t>
            </a:r>
          </a:p>
          <a:p>
            <a:pPr algn="l" fontAlgn="base">
              <a:buFont typeface="Arial" panose="020B0604020202020204" pitchFamily="34" charset="0"/>
              <a:buChar char="•"/>
            </a:pPr>
            <a:r>
              <a:rPr lang="en-GB" b="0" i="0" dirty="0">
                <a:effectLst/>
              </a:rPr>
              <a:t>Scoping the Archives: Determine which ones to look at (first pass)</a:t>
            </a:r>
          </a:p>
          <a:p>
            <a:pPr algn="l" fontAlgn="base">
              <a:buFont typeface="Arial" panose="020B0604020202020204" pitchFamily="34" charset="0"/>
              <a:buChar char="•"/>
            </a:pPr>
            <a:r>
              <a:rPr lang="en-GB" b="0" i="0" dirty="0">
                <a:effectLst/>
              </a:rPr>
              <a:t>Select a series of themes, keywords, and names that summarize your research (These keywords will eventually help you narrow down particular collections, but they also help you identify which archives will likely contain documents of relevance to you).</a:t>
            </a:r>
          </a:p>
          <a:p>
            <a:pPr algn="l" fontAlgn="base">
              <a:buFont typeface="Arial" panose="020B0604020202020204" pitchFamily="34" charset="0"/>
              <a:buChar char="•"/>
            </a:pPr>
            <a:r>
              <a:rPr lang="en-GB" b="0" i="0" dirty="0">
                <a:effectLst/>
              </a:rPr>
              <a:t>A research project on the MOI, for instance, will likely begin with secondary research. A simple trip to the library will provide the names of important politicians, social activists, government programs, and legislative acts related to the topic.</a:t>
            </a:r>
          </a:p>
          <a:p>
            <a:pPr algn="l" fontAlgn="base">
              <a:buFont typeface="Arial" panose="020B0604020202020204" pitchFamily="34" charset="0"/>
              <a:buChar char="•"/>
            </a:pPr>
            <a:r>
              <a:rPr lang="en-GB" b="0" i="0" dirty="0">
                <a:effectLst/>
              </a:rPr>
              <a:t>Some archives are not indexed so careful notes required to identify the document(s).</a:t>
            </a:r>
          </a:p>
          <a:p>
            <a:pPr algn="l" fontAlgn="base">
              <a:buFont typeface="Arial" panose="020B0604020202020204" pitchFamily="34" charset="0"/>
              <a:buChar char="•"/>
            </a:pPr>
            <a:r>
              <a:rPr lang="en-GB" b="0" i="0" dirty="0">
                <a:effectLst/>
              </a:rPr>
              <a:t>Some archives can be searched online (National Archives at Kew for example).</a:t>
            </a:r>
          </a:p>
          <a:p>
            <a:pPr algn="l" fontAlgn="base">
              <a:buFont typeface="Arial" panose="020B0604020202020204" pitchFamily="34" charset="0"/>
              <a:buChar char="•"/>
            </a:pPr>
            <a:r>
              <a:rPr lang="en-GB" b="0" i="0" dirty="0">
                <a:effectLst/>
              </a:rPr>
              <a:t>Some archives are online (e.g. some of the Newspaper library), but most are paper based (again most of the Newspaper Library).</a:t>
            </a:r>
          </a:p>
          <a:p>
            <a:pPr algn="l" fontAlgn="base">
              <a:buFont typeface="Arial" panose="020B0604020202020204" pitchFamily="34" charset="0"/>
              <a:buChar char="•"/>
            </a:pPr>
            <a:r>
              <a:rPr lang="en-GB" b="0" i="0" dirty="0">
                <a:effectLst/>
              </a:rPr>
              <a:t>Some archives have good study aids for an area of research (</a:t>
            </a:r>
            <a:r>
              <a:rPr lang="en-GB" b="0" i="0" dirty="0" err="1">
                <a:effectLst/>
              </a:rPr>
              <a:t>eg</a:t>
            </a:r>
            <a:r>
              <a:rPr lang="en-GB" b="0" i="0" dirty="0">
                <a:effectLst/>
              </a:rPr>
              <a:t> BFI Library).</a:t>
            </a:r>
          </a:p>
          <a:p>
            <a:pPr algn="l" fontAlgn="base">
              <a:buFont typeface="Arial" panose="020B0604020202020204" pitchFamily="34" charset="0"/>
              <a:buChar char="•"/>
            </a:pPr>
            <a:r>
              <a:rPr lang="en-GB" b="0" i="0" dirty="0">
                <a:effectLst/>
              </a:rPr>
              <a:t>Record where/when accessed. More information is better than less!</a:t>
            </a:r>
          </a:p>
          <a:p>
            <a:pPr algn="l" fontAlgn="base">
              <a:buFont typeface="Arial" panose="020B0604020202020204" pitchFamily="34" charset="0"/>
              <a:buChar char="•"/>
            </a:pPr>
            <a:r>
              <a:rPr lang="en-GB" b="0" i="0" dirty="0">
                <a:effectLst/>
              </a:rPr>
              <a:t>When possible, save digital copies/photos. Could use new folder for each new archive.</a:t>
            </a:r>
          </a:p>
          <a:p>
            <a:pPr algn="l" fontAlgn="base">
              <a:buFont typeface="Arial" panose="020B0604020202020204" pitchFamily="34" charset="0"/>
              <a:buChar char="•"/>
            </a:pPr>
            <a:r>
              <a:rPr lang="en-GB" b="0" i="0" dirty="0">
                <a:effectLst/>
              </a:rPr>
              <a:t>Arrange your records according to a theme (e.g.: MOI/cabinet office communications).</a:t>
            </a:r>
          </a:p>
          <a:p>
            <a:pPr algn="l" fontAlgn="base">
              <a:buFont typeface="Arial" panose="020B0604020202020204" pitchFamily="34" charset="0"/>
              <a:buChar char="•"/>
            </a:pPr>
            <a:r>
              <a:rPr lang="en-GB" b="0" i="0" dirty="0">
                <a:effectLst/>
              </a:rPr>
              <a:t>If archive is a distance away, organise your time there very carefully.</a:t>
            </a:r>
          </a:p>
          <a:p>
            <a:pPr algn="l" fontAlgn="base">
              <a:buFont typeface="Arial" panose="020B0604020202020204" pitchFamily="34" charset="0"/>
              <a:buChar char="•"/>
            </a:pPr>
            <a:r>
              <a:rPr lang="en-GB" b="0" i="0" dirty="0">
                <a:effectLst/>
              </a:rPr>
              <a:t>Be realistic, as some archives only contain fragments.</a:t>
            </a:r>
          </a:p>
          <a:p>
            <a:pPr algn="l" fontAlgn="base">
              <a:buFont typeface="Arial" panose="020B0604020202020204" pitchFamily="34" charset="0"/>
              <a:buChar char="•"/>
            </a:pPr>
            <a:r>
              <a:rPr lang="en-GB" b="0" i="0" dirty="0">
                <a:effectLst/>
              </a:rPr>
              <a:t>Work with the Archivist (they are there to help): Have a succinct overview of the research project with clearly stated objectives for that archives</a:t>
            </a:r>
          </a:p>
          <a:p>
            <a:pPr algn="l" fontAlgn="base">
              <a:buFont typeface="Arial" panose="020B0604020202020204" pitchFamily="34" charset="0"/>
              <a:buChar char="•"/>
            </a:pPr>
            <a:r>
              <a:rPr lang="en-GB" b="0" i="0" dirty="0">
                <a:effectLst/>
              </a:rPr>
              <a:t>Be prepared for lost/destroyed or restricted material.</a:t>
            </a:r>
          </a:p>
          <a:p>
            <a:pPr algn="l" fontAlgn="base">
              <a:buFont typeface="Arial" panose="020B0604020202020204" pitchFamily="34" charset="0"/>
              <a:buChar char="•"/>
            </a:pPr>
            <a:r>
              <a:rPr lang="en-GB" b="0" i="0" dirty="0">
                <a:effectLst/>
              </a:rPr>
              <a:t>Expect the un-expected!</a:t>
            </a:r>
          </a:p>
          <a:p>
            <a:pPr algn="l" fontAlgn="base">
              <a:buFont typeface="Arial" panose="020B0604020202020204" pitchFamily="34" charset="0"/>
              <a:buChar char="•"/>
            </a:pPr>
            <a:r>
              <a:rPr lang="en-GB" b="0" i="0" dirty="0">
                <a:effectLst/>
              </a:rPr>
              <a:t>Always review which archive to access every now and then.</a:t>
            </a:r>
          </a:p>
          <a:p>
            <a:pPr algn="l" fontAlgn="base">
              <a:buFont typeface="Arial" panose="020B0604020202020204" pitchFamily="34" charset="0"/>
              <a:buChar char="•"/>
            </a:pPr>
            <a:r>
              <a:rPr lang="en-GB" b="0" i="0" dirty="0">
                <a:effectLst/>
              </a:rPr>
              <a:t>Lastly, organise your notes!</a:t>
            </a:r>
          </a:p>
        </p:txBody>
      </p:sp>
    </p:spTree>
    <p:extLst>
      <p:ext uri="{BB962C8B-B14F-4D97-AF65-F5344CB8AC3E}">
        <p14:creationId xmlns:p14="http://schemas.microsoft.com/office/powerpoint/2010/main" val="183412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0"/>
        <p:cNvGrpSpPr/>
        <p:nvPr/>
      </p:nvGrpSpPr>
      <p:grpSpPr>
        <a:xfrm>
          <a:off x="0" y="0"/>
          <a:ext cx="0" cy="0"/>
          <a:chOff x="0" y="0"/>
          <a:chExt cx="0" cy="0"/>
        </a:xfrm>
      </p:grpSpPr>
      <p:sp>
        <p:nvSpPr>
          <p:cNvPr id="161" name="Google Shape;161;p2"/>
          <p:cNvSpPr txBox="1">
            <a:spLocks noGrp="1"/>
          </p:cNvSpPr>
          <p:nvPr>
            <p:ph type="ctrTitle"/>
          </p:nvPr>
        </p:nvSpPr>
        <p:spPr>
          <a:xfrm>
            <a:off x="685800" y="1124744"/>
            <a:ext cx="7846640" cy="30963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400"/>
              <a:buFont typeface="Calibri"/>
              <a:buNone/>
            </a:pPr>
            <a:r>
              <a:rPr lang="en-GB" sz="3240" dirty="0">
                <a:solidFill>
                  <a:schemeClr val="dk1"/>
                </a:solidFill>
              </a:rPr>
              <a:t>“To do film history today, one has to become an economic historian, a legal expert, a sociologist, know about censorship, read trade papers and fan magazines”</a:t>
            </a:r>
            <a:br>
              <a:rPr lang="en-GB" sz="3240" dirty="0">
                <a:solidFill>
                  <a:schemeClr val="dk1"/>
                </a:solidFill>
              </a:rPr>
            </a:br>
            <a:br>
              <a:rPr lang="en-GB" sz="3240" dirty="0">
                <a:solidFill>
                  <a:schemeClr val="dk1"/>
                </a:solidFill>
              </a:rPr>
            </a:br>
            <a:r>
              <a:rPr lang="en-GB" sz="1800" dirty="0">
                <a:solidFill>
                  <a:schemeClr val="dk1"/>
                </a:solidFill>
                <a:latin typeface="Times New Roman" panose="02020603050405020304" pitchFamily="18" charset="0"/>
                <a:cs typeface="Times New Roman" panose="02020603050405020304" pitchFamily="18" charset="0"/>
              </a:rPr>
              <a:t>Thomas</a:t>
            </a:r>
            <a:r>
              <a:rPr lang="en-GB" sz="3240" dirty="0">
                <a:solidFill>
                  <a:schemeClr val="dk1"/>
                </a:solidFill>
                <a:latin typeface="Times New Roman" panose="02020603050405020304" pitchFamily="18" charset="0"/>
                <a:cs typeface="Times New Roman" panose="02020603050405020304" pitchFamily="18" charset="0"/>
              </a:rPr>
              <a:t> </a:t>
            </a:r>
            <a:r>
              <a:rPr lang="en-GB" sz="1800" dirty="0" err="1">
                <a:solidFill>
                  <a:schemeClr val="dk1"/>
                </a:solidFill>
                <a:latin typeface="Times New Roman" panose="02020603050405020304" pitchFamily="18" charset="0"/>
                <a:ea typeface="Times New Roman"/>
                <a:cs typeface="Times New Roman" panose="02020603050405020304" pitchFamily="18" charset="0"/>
                <a:sym typeface="Times New Roman"/>
              </a:rPr>
              <a:t>Elsaesser</a:t>
            </a:r>
            <a:r>
              <a:rPr lang="en-GB" sz="18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GB" sz="1800" i="1" dirty="0">
                <a:solidFill>
                  <a:schemeClr val="dk1"/>
                </a:solidFill>
                <a:latin typeface="Times New Roman" panose="02020603050405020304" pitchFamily="18" charset="0"/>
                <a:ea typeface="Times New Roman"/>
                <a:cs typeface="Times New Roman" panose="02020603050405020304" pitchFamily="18" charset="0"/>
                <a:sym typeface="Times New Roman"/>
              </a:rPr>
              <a:t>The New Film History</a:t>
            </a:r>
            <a:r>
              <a:rPr lang="en-GB" sz="1800" dirty="0">
                <a:solidFill>
                  <a:schemeClr val="dk1"/>
                </a:solidFill>
                <a:latin typeface="Times New Roman" panose="02020603050405020304" pitchFamily="18" charset="0"/>
                <a:ea typeface="Times New Roman"/>
                <a:cs typeface="Times New Roman" panose="02020603050405020304" pitchFamily="18" charset="0"/>
                <a:sym typeface="Times New Roman"/>
              </a:rPr>
              <a:t>’ Monthly Film Bulletin, Autumn 1986</a:t>
            </a:r>
            <a:br>
              <a:rPr lang="en-GB" sz="1800" b="0" i="0" u="none" strike="noStrike" cap="none" dirty="0">
                <a:solidFill>
                  <a:srgbClr val="FFFF00"/>
                </a:solidFill>
                <a:latin typeface="Times New Roman" panose="02020603050405020304" pitchFamily="18" charset="0"/>
                <a:ea typeface="Times New Roman"/>
                <a:cs typeface="Times New Roman" panose="02020603050405020304" pitchFamily="18" charset="0"/>
                <a:sym typeface="Times New Roman"/>
              </a:rPr>
            </a:br>
            <a:endParaRPr sz="1800" b="0" i="0" u="none" strike="noStrike" cap="none" dirty="0">
              <a:solidFill>
                <a:srgbClr val="FFFF00"/>
              </a:solidFill>
              <a:latin typeface="Times New Roman" panose="02020603050405020304" pitchFamily="18" charset="0"/>
              <a:ea typeface="Times New Roman"/>
              <a:cs typeface="Times New Roman" panose="02020603050405020304" pitchFamily="18" charset="0"/>
              <a:sym typeface="Times New Roman"/>
            </a:endParaRPr>
          </a:p>
        </p:txBody>
      </p:sp>
      <p:sp>
        <p:nvSpPr>
          <p:cNvPr id="162" name="Google Shape;162;p2"/>
          <p:cNvSpPr txBox="1"/>
          <p:nvPr/>
        </p:nvSpPr>
        <p:spPr>
          <a:xfrm>
            <a:off x="2051720" y="4941168"/>
            <a:ext cx="583264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chemeClr val="lt1"/>
                </a:solidFill>
                <a:latin typeface="Calibri"/>
                <a:ea typeface="Calibri"/>
                <a:cs typeface="Calibri"/>
                <a:sym typeface="Calibri"/>
              </a:rPr>
              <a:t>		</a:t>
            </a:r>
            <a:endParaRPr sz="1800" b="0" i="1"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66"/>
        <p:cNvGrpSpPr/>
        <p:nvPr/>
      </p:nvGrpSpPr>
      <p:grpSpPr>
        <a:xfrm>
          <a:off x="0" y="0"/>
          <a:ext cx="0" cy="0"/>
          <a:chOff x="0" y="0"/>
          <a:chExt cx="0" cy="0"/>
        </a:xfrm>
      </p:grpSpPr>
      <p:sp>
        <p:nvSpPr>
          <p:cNvPr id="168" name="Google Shape;16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40"/>
              </a:spcBef>
              <a:spcAft>
                <a:spcPts val="0"/>
              </a:spcAft>
              <a:buClr>
                <a:srgbClr val="FFFF00"/>
              </a:buClr>
              <a:buSzPts val="3200"/>
              <a:buFont typeface="Arial"/>
              <a:buNone/>
            </a:pPr>
            <a:endParaRPr/>
          </a:p>
        </p:txBody>
      </p:sp>
      <p:pic>
        <p:nvPicPr>
          <p:cNvPr id="169" name="Google Shape;169;p3"/>
          <p:cNvPicPr preferRelativeResize="0"/>
          <p:nvPr/>
        </p:nvPicPr>
        <p:blipFill rotWithShape="1">
          <a:blip r:embed="rId4">
            <a:alphaModFix/>
          </a:blip>
          <a:srcRect/>
          <a:stretch/>
        </p:blipFill>
        <p:spPr>
          <a:xfrm>
            <a:off x="0" y="62821"/>
            <a:ext cx="9144000" cy="6678547"/>
          </a:xfrm>
          <a:prstGeom prst="rect">
            <a:avLst/>
          </a:prstGeom>
          <a:noFill/>
          <a:ln>
            <a:noFill/>
          </a:ln>
        </p:spPr>
      </p:pic>
      <p:sp>
        <p:nvSpPr>
          <p:cNvPr id="2" name="TextBox 1">
            <a:extLst>
              <a:ext uri="{FF2B5EF4-FFF2-40B4-BE49-F238E27FC236}">
                <a16:creationId xmlns:a16="http://schemas.microsoft.com/office/drawing/2014/main" id="{83526D96-B3D1-079F-99B5-DF314DF8B631}"/>
              </a:ext>
            </a:extLst>
          </p:cNvPr>
          <p:cNvSpPr txBox="1"/>
          <p:nvPr/>
        </p:nvSpPr>
        <p:spPr>
          <a:xfrm>
            <a:off x="7301240" y="6303078"/>
            <a:ext cx="1102864" cy="307777"/>
          </a:xfrm>
          <a:prstGeom prst="rect">
            <a:avLst/>
          </a:prstGeom>
          <a:noFill/>
        </p:spPr>
        <p:txBody>
          <a:bodyPr wrap="square" rtlCol="0">
            <a:spAutoFit/>
          </a:bodyPr>
          <a:lstStyle/>
          <a:p>
            <a:pPr algn="ctr"/>
            <a:r>
              <a:rPr lang="en-GB" dirty="0"/>
              <a:t>1939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sp>
        <p:nvSpPr>
          <p:cNvPr id="221" name="Google Shape;221;p6"/>
          <p:cNvSpPr txBox="1">
            <a:spLocks noGrp="1"/>
          </p:cNvSpPr>
          <p:nvPr>
            <p:ph type="body" idx="1"/>
          </p:nvPr>
        </p:nvSpPr>
        <p:spPr>
          <a:xfrm>
            <a:off x="457199" y="0"/>
            <a:ext cx="8686801" cy="6857999"/>
          </a:xfrm>
          <a:prstGeom prst="rect">
            <a:avLst/>
          </a:prstGeom>
          <a:blipFill>
            <a:blip r:embed="rId3"/>
            <a:tile tx="0" ty="0" sx="100000" sy="100000" flip="none" algn="tl"/>
          </a:blip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dirty="0"/>
          </a:p>
        </p:txBody>
      </p:sp>
      <p:pic>
        <p:nvPicPr>
          <p:cNvPr id="222" name="Google Shape;222;p6"/>
          <p:cNvPicPr preferRelativeResize="0"/>
          <p:nvPr/>
        </p:nvPicPr>
        <p:blipFill rotWithShape="1">
          <a:blip r:embed="rId4">
            <a:alphaModFix/>
          </a:blip>
          <a:srcRect/>
          <a:stretch/>
        </p:blipFill>
        <p:spPr>
          <a:xfrm>
            <a:off x="0" y="0"/>
            <a:ext cx="9144000" cy="6910351"/>
          </a:xfrm>
          <a:prstGeom prst="rect">
            <a:avLst/>
          </a:prstGeom>
          <a:noFill/>
          <a:ln>
            <a:noFill/>
          </a:ln>
          <a:effectLst>
            <a:outerShdw blurRad="57150" dist="19050" dir="5400000" algn="bl" rotWithShape="0">
              <a:srgbClr val="D5D5D5">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FFFF00"/>
              </a:buClr>
              <a:buSzPct val="111111"/>
              <a:buFont typeface="Calibri"/>
              <a:buNone/>
            </a:pPr>
            <a:r>
              <a:rPr lang="en-GB" dirty="0">
                <a:solidFill>
                  <a:schemeClr val="tx1"/>
                </a:solidFill>
              </a:rPr>
              <a:t>Ministry of Information</a:t>
            </a:r>
            <a:endParaRPr dirty="0">
              <a:solidFill>
                <a:schemeClr val="tx1"/>
              </a:solidFill>
            </a:endParaRPr>
          </a:p>
        </p:txBody>
      </p:sp>
      <p:pic>
        <p:nvPicPr>
          <p:cNvPr id="180" name="Google Shape;180;p5" descr="http://copac.jisc.ac.uk/images/content/libraries/senatehouse.jpg"/>
          <p:cNvPicPr preferRelativeResize="0">
            <a:picLocks noGrp="1"/>
          </p:cNvPicPr>
          <p:nvPr>
            <p:ph type="body" idx="1"/>
          </p:nvPr>
        </p:nvPicPr>
        <p:blipFill rotWithShape="1">
          <a:blip r:embed="rId4">
            <a:alphaModFix/>
          </a:blip>
          <a:srcRect/>
          <a:stretch/>
        </p:blipFill>
        <p:spPr>
          <a:xfrm>
            <a:off x="580754" y="1804617"/>
            <a:ext cx="4320480" cy="4423147"/>
          </a:xfrm>
          <a:prstGeom prst="rect">
            <a:avLst/>
          </a:prstGeom>
          <a:noFill/>
          <a:ln>
            <a:noFill/>
          </a:ln>
        </p:spPr>
      </p:pic>
      <p:sp>
        <p:nvSpPr>
          <p:cNvPr id="2" name="TextBox 1">
            <a:extLst>
              <a:ext uri="{FF2B5EF4-FFF2-40B4-BE49-F238E27FC236}">
                <a16:creationId xmlns:a16="http://schemas.microsoft.com/office/drawing/2014/main" id="{C129A1CA-5E62-6B52-FB07-7B25F9E9FA3C}"/>
              </a:ext>
            </a:extLst>
          </p:cNvPr>
          <p:cNvSpPr txBox="1"/>
          <p:nvPr/>
        </p:nvSpPr>
        <p:spPr>
          <a:xfrm>
            <a:off x="5388678" y="2394192"/>
            <a:ext cx="3497056" cy="2308324"/>
          </a:xfrm>
          <a:prstGeom prst="rect">
            <a:avLst/>
          </a:prstGeom>
          <a:noFill/>
        </p:spPr>
        <p:txBody>
          <a:bodyPr wrap="square" rtlCol="0">
            <a:spAutoFit/>
          </a:bodyPr>
          <a:lstStyle/>
          <a:p>
            <a:r>
              <a:rPr lang="en-GB" sz="1800" b="0" i="0" u="none" strike="noStrike" dirty="0">
                <a:solidFill>
                  <a:srgbClr val="333333"/>
                </a:solidFill>
                <a:effectLst/>
                <a:latin typeface="Arial" panose="020B0604020202020204" pitchFamily="34" charset="0"/>
              </a:rPr>
              <a:t>Its principal roles was to monitor and maintain the morale of the British people. A tricky business when propaganda was often a dirty word and when the aim was to save an open society threatened on all sides by closed and authoritarian ones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CA174-75A1-28D6-D8C0-599D658D83AC}"/>
              </a:ext>
            </a:extLst>
          </p:cNvPr>
          <p:cNvSpPr txBox="1"/>
          <p:nvPr/>
        </p:nvSpPr>
        <p:spPr>
          <a:xfrm>
            <a:off x="977221" y="579353"/>
            <a:ext cx="7573465" cy="2554545"/>
          </a:xfrm>
          <a:prstGeom prst="rect">
            <a:avLst/>
          </a:prstGeom>
          <a:noFill/>
        </p:spPr>
        <p:txBody>
          <a:bodyPr wrap="square">
            <a:spAutoFit/>
          </a:bodyPr>
          <a:lstStyle/>
          <a:p>
            <a:pPr algn="ctr"/>
            <a:r>
              <a:rPr lang="en-GB" sz="3200" b="0" i="0" dirty="0">
                <a:solidFill>
                  <a:srgbClr val="13343B"/>
                </a:solidFill>
                <a:effectLst/>
                <a:latin typeface="Times New Roman" panose="02020603050405020304" pitchFamily="18" charset="0"/>
                <a:cs typeface="Times New Roman" panose="02020603050405020304" pitchFamily="18" charset="0"/>
              </a:rPr>
              <a:t>Propaganda is the systematic effort to manipulate people's beliefs, attitudes, or actions through the use of symbols, such as words, gestures, or images, often conveyed through mass media</a:t>
            </a:r>
            <a:endParaRPr lang="en-GB"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FD0F011-922E-B82F-5AB8-A4F0DA29E89F}"/>
              </a:ext>
            </a:extLst>
          </p:cNvPr>
          <p:cNvSpPr txBox="1"/>
          <p:nvPr/>
        </p:nvSpPr>
        <p:spPr>
          <a:xfrm>
            <a:off x="1779939" y="3922846"/>
            <a:ext cx="5961050" cy="369332"/>
          </a:xfrm>
          <a:prstGeom prst="rect">
            <a:avLst/>
          </a:prstGeom>
          <a:noFill/>
        </p:spPr>
        <p:txBody>
          <a:bodyPr wrap="square" rtlCol="0">
            <a:spAutoFit/>
          </a:bodyPr>
          <a:lstStyle/>
          <a:p>
            <a:r>
              <a:rPr lang="en-GB" b="0" i="0" dirty="0">
                <a:solidFill>
                  <a:srgbClr val="1A1A1A"/>
                </a:solidFill>
                <a:effectLst/>
                <a:latin typeface="-apple-system"/>
              </a:rPr>
              <a:t>     </a:t>
            </a:r>
            <a:r>
              <a:rPr lang="en-GB" sz="1800" dirty="0">
                <a:latin typeface="Times New Roman" panose="02020603050405020304" pitchFamily="18" charset="0"/>
                <a:cs typeface="Times New Roman" panose="02020603050405020304" pitchFamily="18" charset="0"/>
              </a:rPr>
              <a:t>Professor Bruce Smith, </a:t>
            </a:r>
            <a:r>
              <a:rPr lang="en-GB" sz="1800" b="0" i="0" dirty="0">
                <a:solidFill>
                  <a:srgbClr val="1A1A1A"/>
                </a:solidFill>
                <a:effectLst/>
                <a:latin typeface="Times New Roman" panose="02020603050405020304" pitchFamily="18" charset="0"/>
                <a:cs typeface="Times New Roman" panose="02020603050405020304" pitchFamily="18" charset="0"/>
              </a:rPr>
              <a:t>Michigan State University</a:t>
            </a:r>
            <a:endParaRPr lang="en-GB"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21997FA-12D9-C046-74C8-8E3A76C11591}"/>
              </a:ext>
            </a:extLst>
          </p:cNvPr>
          <p:cNvSpPr txBox="1"/>
          <p:nvPr/>
        </p:nvSpPr>
        <p:spPr>
          <a:xfrm>
            <a:off x="1912562" y="4495218"/>
            <a:ext cx="5584122" cy="369332"/>
          </a:xfrm>
          <a:prstGeom prst="rect">
            <a:avLst/>
          </a:prstGeom>
          <a:noFill/>
        </p:spPr>
        <p:txBody>
          <a:bodyPr wrap="square" rtlCol="0">
            <a:spAutoFit/>
          </a:bodyPr>
          <a:lstStyle/>
          <a:p>
            <a:r>
              <a:rPr lang="en-GB" sz="1800" b="0" i="1" dirty="0">
                <a:solidFill>
                  <a:srgbClr val="1A1A1A"/>
                </a:solidFill>
                <a:effectLst/>
                <a:latin typeface="Times New Roman" panose="02020603050405020304" pitchFamily="18" charset="0"/>
                <a:cs typeface="Times New Roman" panose="02020603050405020304" pitchFamily="18" charset="0"/>
              </a:rPr>
              <a:t>‘Propaganda, Communication and Public Opinion’</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19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73"/>
        <p:cNvGrpSpPr/>
        <p:nvPr/>
      </p:nvGrpSpPr>
      <p:grpSpPr>
        <a:xfrm>
          <a:off x="0" y="0"/>
          <a:ext cx="0" cy="0"/>
          <a:chOff x="0" y="0"/>
          <a:chExt cx="0" cy="0"/>
        </a:xfrm>
      </p:grpSpPr>
      <p:pic>
        <p:nvPicPr>
          <p:cNvPr id="1026" name="Picture 2" descr="Sherlock Holmes and the Secret Weapon - Wikipedia">
            <a:hlinkClick r:id="rId4"/>
            <a:extLst>
              <a:ext uri="{FF2B5EF4-FFF2-40B4-BE49-F238E27FC236}">
                <a16:creationId xmlns:a16="http://schemas.microsoft.com/office/drawing/2014/main" id="{5D3E53F7-9716-1FDF-B19E-DDEFB46B3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76" y="2176160"/>
            <a:ext cx="2357982" cy="3667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mpernel Smith - Rotten Tomatoes">
            <a:hlinkClick r:id="rId6"/>
            <a:extLst>
              <a:ext uri="{FF2B5EF4-FFF2-40B4-BE49-F238E27FC236}">
                <a16:creationId xmlns:a16="http://schemas.microsoft.com/office/drawing/2014/main" id="{C51E6184-FA79-5252-6AA9-A20B3AA712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679" y="0"/>
            <a:ext cx="2805039" cy="4215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295202-F3F5-29A1-5072-7816C4DF9977}"/>
              </a:ext>
            </a:extLst>
          </p:cNvPr>
          <p:cNvSpPr txBox="1"/>
          <p:nvPr/>
        </p:nvSpPr>
        <p:spPr>
          <a:xfrm>
            <a:off x="6114614" y="5053631"/>
            <a:ext cx="1109844" cy="307777"/>
          </a:xfrm>
          <a:prstGeom prst="rect">
            <a:avLst/>
          </a:prstGeom>
          <a:noFill/>
        </p:spPr>
        <p:txBody>
          <a:bodyPr wrap="square" rtlCol="0">
            <a:spAutoFit/>
          </a:bodyPr>
          <a:lstStyle/>
          <a:p>
            <a:r>
              <a:rPr lang="en-GB" b="1" dirty="0"/>
              <a:t>1941</a:t>
            </a:r>
          </a:p>
        </p:txBody>
      </p:sp>
      <p:pic>
        <p:nvPicPr>
          <p:cNvPr id="1030" name="Picture 6" descr="My movie list (1): A Matter of Life and Death – Graham Edwards">
            <a:hlinkClick r:id="rId8"/>
            <a:extLst>
              <a:ext uri="{FF2B5EF4-FFF2-40B4-BE49-F238E27FC236}">
                <a16:creationId xmlns:a16="http://schemas.microsoft.com/office/drawing/2014/main" id="{E711FA3A-D9B9-D495-CB10-EDC725B9C7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0794" y="3110105"/>
            <a:ext cx="4762500" cy="353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683568" y="260648"/>
            <a:ext cx="7704856" cy="8640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GB" sz="2800" b="1" i="0" u="none" strike="noStrike" cap="none">
                <a:solidFill>
                  <a:schemeClr val="dk1"/>
                </a:solidFill>
                <a:latin typeface="Times New Roman"/>
                <a:ea typeface="Times New Roman"/>
                <a:cs typeface="Times New Roman"/>
                <a:sym typeface="Times New Roman"/>
              </a:rPr>
              <a:t>Ministry Of Information Hierarchy 1941</a:t>
            </a:r>
            <a:br>
              <a:rPr lang="en-GB" sz="3600" b="0" i="0" u="none" strike="noStrike" cap="none">
                <a:solidFill>
                  <a:srgbClr val="FFFF00"/>
                </a:solidFill>
                <a:latin typeface="Times New Roman"/>
                <a:ea typeface="Times New Roman"/>
                <a:cs typeface="Times New Roman"/>
                <a:sym typeface="Times New Roman"/>
              </a:rPr>
            </a:br>
            <a:r>
              <a:rPr lang="en-GB" sz="1800" b="0" i="0" u="none" strike="noStrike" cap="none">
                <a:solidFill>
                  <a:schemeClr val="dk1"/>
                </a:solidFill>
                <a:latin typeface="Times New Roman"/>
                <a:ea typeface="Times New Roman"/>
                <a:cs typeface="Times New Roman"/>
                <a:sym typeface="Times New Roman"/>
              </a:rPr>
              <a:t>(Addition of Ideas Committee)</a:t>
            </a:r>
            <a:endParaRPr sz="1800" b="0" i="0" u="none" strike="noStrike" cap="none">
              <a:solidFill>
                <a:srgbClr val="FFFF00"/>
              </a:solidFill>
              <a:latin typeface="Times New Roman"/>
              <a:ea typeface="Times New Roman"/>
              <a:cs typeface="Times New Roman"/>
              <a:sym typeface="Times New Roman"/>
            </a:endParaRPr>
          </a:p>
        </p:txBody>
      </p:sp>
      <p:sp>
        <p:nvSpPr>
          <p:cNvPr id="187" name="Google Shape;187;p8"/>
          <p:cNvSpPr txBox="1"/>
          <p:nvPr/>
        </p:nvSpPr>
        <p:spPr>
          <a:xfrm>
            <a:off x="899592" y="1268760"/>
            <a:ext cx="8136904" cy="369332"/>
          </a:xfrm>
          <a:prstGeom prst="rect">
            <a:avLst/>
          </a:prstGeom>
          <a:solidFill>
            <a:srgbClr val="7F7F7F"/>
          </a:solidFill>
          <a:ln w="50800"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Ministry Of Information</a:t>
            </a:r>
            <a:endParaRPr sz="1400" b="0" i="0" u="none" strike="noStrike" cap="none">
              <a:solidFill>
                <a:srgbClr val="000000"/>
              </a:solidFill>
              <a:latin typeface="Arial"/>
              <a:ea typeface="Arial"/>
              <a:cs typeface="Arial"/>
              <a:sym typeface="Arial"/>
            </a:endParaRPr>
          </a:p>
        </p:txBody>
      </p:sp>
      <p:sp>
        <p:nvSpPr>
          <p:cNvPr id="188" name="Google Shape;188;p8"/>
          <p:cNvSpPr txBox="1"/>
          <p:nvPr/>
        </p:nvSpPr>
        <p:spPr>
          <a:xfrm>
            <a:off x="899592" y="2492896"/>
            <a:ext cx="2088232"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Planning Committee</a:t>
            </a:r>
            <a:endParaRPr sz="1400" b="0" i="0" u="none" strike="noStrike" cap="none">
              <a:solidFill>
                <a:srgbClr val="000000"/>
              </a:solidFill>
              <a:latin typeface="Arial"/>
              <a:ea typeface="Arial"/>
              <a:cs typeface="Arial"/>
              <a:sym typeface="Arial"/>
            </a:endParaRPr>
          </a:p>
        </p:txBody>
      </p:sp>
      <p:sp>
        <p:nvSpPr>
          <p:cNvPr id="189" name="Google Shape;189;p8"/>
          <p:cNvSpPr txBox="1"/>
          <p:nvPr/>
        </p:nvSpPr>
        <p:spPr>
          <a:xfrm>
            <a:off x="4670297" y="2591193"/>
            <a:ext cx="2447955"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Policy Committee</a:t>
            </a:r>
            <a:endParaRPr sz="1400" b="0" i="0" u="none" strike="noStrike" cap="none">
              <a:solidFill>
                <a:srgbClr val="000000"/>
              </a:solidFill>
              <a:latin typeface="Arial"/>
              <a:ea typeface="Arial"/>
              <a:cs typeface="Arial"/>
              <a:sym typeface="Arial"/>
            </a:endParaRPr>
          </a:p>
        </p:txBody>
      </p:sp>
      <p:sp>
        <p:nvSpPr>
          <p:cNvPr id="190" name="Google Shape;190;p8"/>
          <p:cNvSpPr txBox="1"/>
          <p:nvPr/>
        </p:nvSpPr>
        <p:spPr>
          <a:xfrm>
            <a:off x="2771800" y="3861048"/>
            <a:ext cx="2016224" cy="369332"/>
          </a:xfrm>
          <a:prstGeom prst="rect">
            <a:avLst/>
          </a:prstGeom>
          <a:solidFill>
            <a:srgbClr val="7F7F7F"/>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Film Division</a:t>
            </a:r>
            <a:endParaRPr sz="1400" b="0" i="0" u="none" strike="noStrike" cap="none">
              <a:solidFill>
                <a:srgbClr val="000000"/>
              </a:solidFill>
              <a:latin typeface="Arial"/>
              <a:ea typeface="Arial"/>
              <a:cs typeface="Arial"/>
              <a:sym typeface="Arial"/>
            </a:endParaRPr>
          </a:p>
        </p:txBody>
      </p:sp>
      <p:sp>
        <p:nvSpPr>
          <p:cNvPr id="191" name="Google Shape;191;p8"/>
          <p:cNvSpPr txBox="1"/>
          <p:nvPr/>
        </p:nvSpPr>
        <p:spPr>
          <a:xfrm>
            <a:off x="1763688" y="5301208"/>
            <a:ext cx="4608512" cy="369332"/>
          </a:xfrm>
          <a:prstGeom prst="rect">
            <a:avLst/>
          </a:prstGeom>
          <a:solidFill>
            <a:schemeClr val="dk1"/>
          </a:solidFill>
          <a:ln w="9525" cap="flat" cmpd="sng">
            <a:solidFill>
              <a:srgbClr val="538CD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Film Studios</a:t>
            </a:r>
            <a:endParaRPr sz="1400" b="0" i="0" u="none" strike="noStrike" cap="none">
              <a:solidFill>
                <a:srgbClr val="000000"/>
              </a:solidFill>
              <a:latin typeface="Arial"/>
              <a:ea typeface="Arial"/>
              <a:cs typeface="Arial"/>
              <a:sym typeface="Arial"/>
            </a:endParaRPr>
          </a:p>
        </p:txBody>
      </p:sp>
      <p:cxnSp>
        <p:nvCxnSpPr>
          <p:cNvPr id="192" name="Google Shape;192;p8"/>
          <p:cNvCxnSpPr/>
          <p:nvPr/>
        </p:nvCxnSpPr>
        <p:spPr>
          <a:xfrm>
            <a:off x="2195736" y="1710100"/>
            <a:ext cx="0" cy="782796"/>
          </a:xfrm>
          <a:prstGeom prst="straightConnector1">
            <a:avLst/>
          </a:prstGeom>
          <a:noFill/>
          <a:ln w="508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cxnSp>
        <p:nvCxnSpPr>
          <p:cNvPr id="193" name="Google Shape;193;p8"/>
          <p:cNvCxnSpPr/>
          <p:nvPr/>
        </p:nvCxnSpPr>
        <p:spPr>
          <a:xfrm>
            <a:off x="5868144" y="1710100"/>
            <a:ext cx="0" cy="854804"/>
          </a:xfrm>
          <a:prstGeom prst="straightConnector1">
            <a:avLst/>
          </a:prstGeom>
          <a:noFill/>
          <a:ln w="50800" cap="flat" cmpd="sng">
            <a:solidFill>
              <a:srgbClr val="FF0000"/>
            </a:solidFill>
            <a:prstDash val="solid"/>
            <a:round/>
            <a:headEnd type="triangle" w="med" len="med"/>
            <a:tailEnd type="triangle" w="med" len="med"/>
          </a:ln>
        </p:spPr>
      </p:cxnSp>
      <p:cxnSp>
        <p:nvCxnSpPr>
          <p:cNvPr id="194" name="Google Shape;194;p8"/>
          <p:cNvCxnSpPr>
            <a:endCxn id="190" idx="0"/>
          </p:cNvCxnSpPr>
          <p:nvPr/>
        </p:nvCxnSpPr>
        <p:spPr>
          <a:xfrm>
            <a:off x="3779912" y="1638048"/>
            <a:ext cx="0" cy="2223000"/>
          </a:xfrm>
          <a:prstGeom prst="straightConnector1">
            <a:avLst/>
          </a:prstGeom>
          <a:noFill/>
          <a:ln w="50800" cap="flat" cmpd="sng">
            <a:solidFill>
              <a:srgbClr val="FF0000"/>
            </a:solidFill>
            <a:prstDash val="solid"/>
            <a:round/>
            <a:headEnd type="triangle" w="med" len="med"/>
            <a:tailEnd type="triangle" w="med" len="med"/>
          </a:ln>
        </p:spPr>
      </p:cxnSp>
      <p:cxnSp>
        <p:nvCxnSpPr>
          <p:cNvPr id="195" name="Google Shape;195;p8"/>
          <p:cNvCxnSpPr>
            <a:stCxn id="190" idx="2"/>
          </p:cNvCxnSpPr>
          <p:nvPr/>
        </p:nvCxnSpPr>
        <p:spPr>
          <a:xfrm>
            <a:off x="3779912" y="4230380"/>
            <a:ext cx="0" cy="1070700"/>
          </a:xfrm>
          <a:prstGeom prst="straightConnector1">
            <a:avLst/>
          </a:prstGeom>
          <a:noFill/>
          <a:ln w="50800" cap="flat" cmpd="sng">
            <a:solidFill>
              <a:srgbClr val="FF0000"/>
            </a:solidFill>
            <a:prstDash val="solid"/>
            <a:round/>
            <a:headEnd type="triangle" w="med" len="med"/>
            <a:tailEnd type="triangle" w="med" len="med"/>
          </a:ln>
        </p:spPr>
      </p:cxnSp>
      <p:cxnSp>
        <p:nvCxnSpPr>
          <p:cNvPr id="196" name="Google Shape;196;p8"/>
          <p:cNvCxnSpPr/>
          <p:nvPr/>
        </p:nvCxnSpPr>
        <p:spPr>
          <a:xfrm>
            <a:off x="8892480" y="1684252"/>
            <a:ext cx="0" cy="3960440"/>
          </a:xfrm>
          <a:prstGeom prst="straightConnector1">
            <a:avLst/>
          </a:prstGeom>
          <a:noFill/>
          <a:ln w="50800" cap="flat" cmpd="sng">
            <a:solidFill>
              <a:srgbClr val="FF0000"/>
            </a:solidFill>
            <a:prstDash val="solid"/>
            <a:round/>
            <a:headEnd type="none" w="sm" len="sm"/>
            <a:tailEnd type="none" w="sm" len="sm"/>
          </a:ln>
        </p:spPr>
      </p:cxnSp>
      <p:cxnSp>
        <p:nvCxnSpPr>
          <p:cNvPr id="197" name="Google Shape;197;p8"/>
          <p:cNvCxnSpPr/>
          <p:nvPr/>
        </p:nvCxnSpPr>
        <p:spPr>
          <a:xfrm rot="10800000">
            <a:off x="6414404" y="5644692"/>
            <a:ext cx="2478076" cy="25848"/>
          </a:xfrm>
          <a:prstGeom prst="straightConnector1">
            <a:avLst/>
          </a:prstGeom>
          <a:noFill/>
          <a:ln w="50800" cap="flat" cmpd="sng">
            <a:solidFill>
              <a:srgbClr val="FF0000"/>
            </a:solidFill>
            <a:prstDash val="solid"/>
            <a:round/>
            <a:headEnd type="none" w="sm" len="sm"/>
            <a:tailEnd type="triangle" w="med" len="med"/>
          </a:ln>
        </p:spPr>
      </p:cxnSp>
      <p:sp>
        <p:nvSpPr>
          <p:cNvPr id="198" name="Google Shape;198;p8"/>
          <p:cNvSpPr txBox="1"/>
          <p:nvPr/>
        </p:nvSpPr>
        <p:spPr>
          <a:xfrm>
            <a:off x="323528" y="6381328"/>
            <a:ext cx="2808312"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imes New Roman"/>
                <a:ea typeface="Times New Roman"/>
                <a:cs typeface="Times New Roman"/>
                <a:sym typeface="Times New Roman"/>
              </a:rPr>
              <a:t>Information and control</a:t>
            </a:r>
            <a:r>
              <a:rPr lang="en-GB"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cxnSp>
        <p:nvCxnSpPr>
          <p:cNvPr id="199" name="Google Shape;199;p8"/>
          <p:cNvCxnSpPr/>
          <p:nvPr/>
        </p:nvCxnSpPr>
        <p:spPr>
          <a:xfrm>
            <a:off x="2987824" y="6525344"/>
            <a:ext cx="1224136" cy="0"/>
          </a:xfrm>
          <a:prstGeom prst="straightConnector1">
            <a:avLst/>
          </a:prstGeom>
          <a:noFill/>
          <a:ln w="50800" cap="flat" cmpd="sng">
            <a:solidFill>
              <a:srgbClr val="FF0000"/>
            </a:solidFill>
            <a:prstDash val="solid"/>
            <a:round/>
            <a:headEnd type="triangle" w="med" len="med"/>
            <a:tailEnd type="triangle" w="med" len="med"/>
          </a:ln>
        </p:spPr>
      </p:cxnSp>
      <p:cxnSp>
        <p:nvCxnSpPr>
          <p:cNvPr id="200" name="Google Shape;200;p8"/>
          <p:cNvCxnSpPr>
            <a:stCxn id="188" idx="2"/>
          </p:cNvCxnSpPr>
          <p:nvPr/>
        </p:nvCxnSpPr>
        <p:spPr>
          <a:xfrm>
            <a:off x="1943708" y="2862228"/>
            <a:ext cx="1188000" cy="998700"/>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cxnSp>
        <p:nvCxnSpPr>
          <p:cNvPr id="201" name="Google Shape;201;p8"/>
          <p:cNvCxnSpPr/>
          <p:nvPr/>
        </p:nvCxnSpPr>
        <p:spPr>
          <a:xfrm flipH="1">
            <a:off x="4616040" y="2980331"/>
            <a:ext cx="1278235" cy="834998"/>
          </a:xfrm>
          <a:prstGeom prst="straightConnector1">
            <a:avLst/>
          </a:prstGeom>
          <a:noFill/>
          <a:ln w="38100" cap="flat" cmpd="sng">
            <a:solidFill>
              <a:srgbClr val="FF0000"/>
            </a:solidFill>
            <a:prstDash val="solid"/>
            <a:round/>
            <a:headEnd type="triangle" w="med" len="med"/>
            <a:tailEnd type="triangle" w="med" len="med"/>
          </a:ln>
          <a:effectLst>
            <a:outerShdw blurRad="40000" dist="23000" dir="5400000" rotWithShape="0">
              <a:srgbClr val="000000">
                <a:alpha val="34509"/>
              </a:srgbClr>
            </a:outerShdw>
          </a:effectLst>
        </p:spPr>
      </p:cxnSp>
      <p:sp>
        <p:nvSpPr>
          <p:cNvPr id="202" name="Google Shape;202;p8"/>
          <p:cNvSpPr/>
          <p:nvPr/>
        </p:nvSpPr>
        <p:spPr>
          <a:xfrm>
            <a:off x="51747" y="3632805"/>
            <a:ext cx="1711941" cy="996123"/>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imes New Roman"/>
                <a:ea typeface="Times New Roman"/>
                <a:cs typeface="Times New Roman"/>
                <a:sym typeface="Times New Roman"/>
              </a:rPr>
              <a:t>Documentary News Letter</a:t>
            </a:r>
            <a:endParaRPr sz="1400" b="0" i="0" u="none" strike="noStrike" cap="none">
              <a:solidFill>
                <a:srgbClr val="000000"/>
              </a:solidFill>
              <a:latin typeface="Arial"/>
              <a:ea typeface="Arial"/>
              <a:cs typeface="Arial"/>
              <a:sym typeface="Arial"/>
            </a:endParaRPr>
          </a:p>
        </p:txBody>
      </p:sp>
      <p:sp>
        <p:nvSpPr>
          <p:cNvPr id="203" name="Google Shape;203;p8"/>
          <p:cNvSpPr txBox="1"/>
          <p:nvPr/>
        </p:nvSpPr>
        <p:spPr>
          <a:xfrm>
            <a:off x="4670297" y="6277169"/>
            <a:ext cx="220596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imes New Roman"/>
                <a:ea typeface="Times New Roman"/>
                <a:cs typeface="Times New Roman"/>
                <a:sym typeface="Times New Roman"/>
              </a:rPr>
              <a:t>Critical</a:t>
            </a:r>
            <a:r>
              <a:rPr lang="en-GB" sz="1800" b="1" i="0" u="none" strike="noStrike" cap="none">
                <a:solidFill>
                  <a:schemeClr val="lt1"/>
                </a:solidFill>
                <a:latin typeface="Times New Roman"/>
                <a:ea typeface="Times New Roman"/>
                <a:cs typeface="Times New Roman"/>
                <a:sym typeface="Times New Roman"/>
              </a:rPr>
              <a:t> </a:t>
            </a:r>
            <a:r>
              <a:rPr lang="en-GB" sz="1800" b="1" i="0" u="none" strike="noStrike" cap="none">
                <a:solidFill>
                  <a:schemeClr val="dk1"/>
                </a:solidFill>
                <a:latin typeface="Times New Roman"/>
                <a:ea typeface="Times New Roman"/>
                <a:cs typeface="Times New Roman"/>
                <a:sym typeface="Times New Roman"/>
              </a:rPr>
              <a:t>Comment:</a:t>
            </a:r>
            <a:r>
              <a:rPr lang="en-GB" sz="18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1793392" y="3851339"/>
            <a:ext cx="978408"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8"/>
          <p:cNvSpPr/>
          <p:nvPr/>
        </p:nvSpPr>
        <p:spPr>
          <a:xfrm>
            <a:off x="6876257" y="6232488"/>
            <a:ext cx="978408"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8"/>
          <p:cNvSpPr/>
          <p:nvPr/>
        </p:nvSpPr>
        <p:spPr>
          <a:xfrm>
            <a:off x="1793392" y="5670540"/>
            <a:ext cx="1338448" cy="413464"/>
          </a:xfrm>
          <a:prstGeom prst="rect">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Ealing</a:t>
            </a: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3249567" y="5670540"/>
            <a:ext cx="1366473" cy="413464"/>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Rank</a:t>
            </a: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4788025" y="5670540"/>
            <a:ext cx="1584176" cy="413464"/>
          </a:xfrm>
          <a:prstGeom prst="rect">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Gainsborough</a:t>
            </a: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4788024" y="4184660"/>
            <a:ext cx="1224135" cy="595905"/>
          </a:xfrm>
          <a:prstGeom prst="rect">
            <a:avLst/>
          </a:prstGeom>
          <a:solidFill>
            <a:schemeClr val="dk1"/>
          </a:solidFill>
          <a:ln w="317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Crown Film Unit</a:t>
            </a: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7020271" y="3509505"/>
            <a:ext cx="1284391" cy="999615"/>
          </a:xfrm>
          <a:prstGeom prst="rect">
            <a:avLst/>
          </a:prstGeom>
          <a:solidFill>
            <a:srgbClr val="7F7F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Ideas Committee</a:t>
            </a:r>
            <a:endParaRPr sz="1400" b="0" i="0" u="none" strike="noStrike" cap="none">
              <a:solidFill>
                <a:srgbClr val="000000"/>
              </a:solidFill>
              <a:latin typeface="Arial"/>
              <a:ea typeface="Arial"/>
              <a:cs typeface="Arial"/>
              <a:sym typeface="Arial"/>
            </a:endParaRPr>
          </a:p>
        </p:txBody>
      </p:sp>
      <p:cxnSp>
        <p:nvCxnSpPr>
          <p:cNvPr id="211" name="Google Shape;211;p8"/>
          <p:cNvCxnSpPr>
            <a:stCxn id="210" idx="1"/>
            <a:endCxn id="210" idx="1"/>
          </p:cNvCxnSpPr>
          <p:nvPr/>
        </p:nvCxnSpPr>
        <p:spPr>
          <a:xfrm>
            <a:off x="7020271" y="4009313"/>
            <a:ext cx="0" cy="0"/>
          </a:xfrm>
          <a:prstGeom prst="straightConnector1">
            <a:avLst/>
          </a:prstGeom>
          <a:noFill/>
          <a:ln w="9525" cap="flat" cmpd="sng">
            <a:solidFill>
              <a:srgbClr val="4A7DBA"/>
            </a:solidFill>
            <a:prstDash val="solid"/>
            <a:round/>
            <a:headEnd type="none" w="sm" len="sm"/>
            <a:tailEnd type="triangle" w="med" len="med"/>
          </a:ln>
        </p:spPr>
      </p:cxnSp>
      <p:cxnSp>
        <p:nvCxnSpPr>
          <p:cNvPr id="212" name="Google Shape;212;p8"/>
          <p:cNvCxnSpPr>
            <a:stCxn id="210" idx="1"/>
            <a:endCxn id="190" idx="3"/>
          </p:cNvCxnSpPr>
          <p:nvPr/>
        </p:nvCxnSpPr>
        <p:spPr>
          <a:xfrm flipH="1">
            <a:off x="4787971" y="4009313"/>
            <a:ext cx="2232300" cy="36300"/>
          </a:xfrm>
          <a:prstGeom prst="straightConnector1">
            <a:avLst/>
          </a:prstGeom>
          <a:noFill/>
          <a:ln w="22225" cap="flat" cmpd="sng">
            <a:solidFill>
              <a:srgbClr val="FF0000"/>
            </a:solidFill>
            <a:prstDash val="solid"/>
            <a:round/>
            <a:headEnd type="none" w="sm" len="sm"/>
            <a:tailEnd type="triangle" w="med" len="med"/>
          </a:ln>
        </p:spPr>
      </p:cxnSp>
      <p:cxnSp>
        <p:nvCxnSpPr>
          <p:cNvPr id="213" name="Google Shape;213;p8"/>
          <p:cNvCxnSpPr/>
          <p:nvPr/>
        </p:nvCxnSpPr>
        <p:spPr>
          <a:xfrm rot="10800000" flipH="1">
            <a:off x="6372200" y="4509120"/>
            <a:ext cx="864096" cy="792088"/>
          </a:xfrm>
          <a:prstGeom prst="straightConnector1">
            <a:avLst/>
          </a:prstGeom>
          <a:noFill/>
          <a:ln w="22225" cap="flat" cmpd="sng">
            <a:solidFill>
              <a:srgbClr val="FF0000"/>
            </a:solidFill>
            <a:prstDash val="solid"/>
            <a:round/>
            <a:headEnd type="none" w="sm" len="sm"/>
            <a:tailEnd type="triangle" w="med" len="med"/>
          </a:ln>
        </p:spPr>
      </p:cxnSp>
      <p:sp>
        <p:nvSpPr>
          <p:cNvPr id="214" name="Google Shape;214;p8"/>
          <p:cNvSpPr/>
          <p:nvPr/>
        </p:nvSpPr>
        <p:spPr>
          <a:xfrm>
            <a:off x="0" y="0"/>
            <a:ext cx="9144000" cy="6858000"/>
          </a:xfrm>
          <a:prstGeom prst="rect">
            <a:avLst/>
          </a:prstGeom>
          <a:noFill/>
          <a:ln w="889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26"/>
        <p:cNvGrpSpPr/>
        <p:nvPr/>
      </p:nvGrpSpPr>
      <p:grpSpPr>
        <a:xfrm>
          <a:off x="0" y="0"/>
          <a:ext cx="0" cy="0"/>
          <a:chOff x="0" y="0"/>
          <a:chExt cx="0" cy="0"/>
        </a:xfrm>
      </p:grpSpPr>
      <p:sp>
        <p:nvSpPr>
          <p:cNvPr id="227" name="Google Shape;227;p7"/>
          <p:cNvSpPr txBox="1">
            <a:spLocks noGrp="1"/>
          </p:cNvSpPr>
          <p:nvPr>
            <p:ph type="title"/>
          </p:nvPr>
        </p:nvSpPr>
        <p:spPr>
          <a:xfrm>
            <a:off x="360538" y="262501"/>
            <a:ext cx="3309900" cy="1227600"/>
          </a:xfrm>
          <a:prstGeom prst="rect">
            <a:avLst/>
          </a:prstGeom>
          <a:noFill/>
          <a:ln>
            <a:noFill/>
          </a:ln>
        </p:spPr>
        <p:txBody>
          <a:bodyPr spcFirstLastPara="1" wrap="square" lIns="45700" tIns="18275" rIns="27425" bIns="18275" anchor="ctr" anchorCtr="0">
            <a:noAutofit/>
          </a:bodyPr>
          <a:lstStyle/>
          <a:p>
            <a:pPr marL="0" lvl="0" indent="0" algn="ctr" rtl="0">
              <a:lnSpc>
                <a:spcPct val="100000"/>
              </a:lnSpc>
              <a:spcBef>
                <a:spcPts val="0"/>
              </a:spcBef>
              <a:spcAft>
                <a:spcPts val="0"/>
              </a:spcAft>
              <a:buClr>
                <a:schemeClr val="dk1"/>
              </a:buClr>
              <a:buSzPts val="4320"/>
              <a:buFont typeface="Garamond"/>
              <a:buNone/>
            </a:pPr>
            <a:r>
              <a:rPr lang="en-GB" sz="4320"/>
              <a:t>Pressures on the Films Division 1939</a:t>
            </a:r>
            <a:endParaRPr/>
          </a:p>
        </p:txBody>
      </p:sp>
      <p:sp>
        <p:nvSpPr>
          <p:cNvPr id="228" name="Google Shape;228;p7"/>
          <p:cNvSpPr txBox="1">
            <a:spLocks noGrp="1"/>
          </p:cNvSpPr>
          <p:nvPr>
            <p:ph type="body" idx="3"/>
          </p:nvPr>
        </p:nvSpPr>
        <p:spPr>
          <a:xfrm>
            <a:off x="3422650" y="4796135"/>
            <a:ext cx="10920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Film</a:t>
            </a:r>
            <a:r>
              <a:rPr lang="en-GB"/>
              <a:t> </a:t>
            </a:r>
            <a:r>
              <a:rPr lang="en-GB" sz="2000"/>
              <a:t>Studios</a:t>
            </a:r>
            <a:endParaRPr/>
          </a:p>
        </p:txBody>
      </p:sp>
      <p:sp>
        <p:nvSpPr>
          <p:cNvPr id="229" name="Google Shape;229;p7"/>
          <p:cNvSpPr txBox="1">
            <a:spLocks noGrp="1"/>
          </p:cNvSpPr>
          <p:nvPr>
            <p:ph type="body" idx="4"/>
          </p:nvPr>
        </p:nvSpPr>
        <p:spPr>
          <a:xfrm>
            <a:off x="3765550" y="3114022"/>
            <a:ext cx="1092000" cy="70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British Film Institute</a:t>
            </a:r>
            <a:endParaRPr/>
          </a:p>
        </p:txBody>
      </p:sp>
      <p:sp>
        <p:nvSpPr>
          <p:cNvPr id="230" name="Google Shape;230;p7"/>
          <p:cNvSpPr txBox="1">
            <a:spLocks noGrp="1"/>
          </p:cNvSpPr>
          <p:nvPr>
            <p:ph type="body" idx="5"/>
          </p:nvPr>
        </p:nvSpPr>
        <p:spPr>
          <a:xfrm>
            <a:off x="4184187" y="1921614"/>
            <a:ext cx="1302013" cy="63235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30"/>
              <a:buNone/>
            </a:pPr>
            <a:r>
              <a:rPr lang="en-GB"/>
              <a:t>Documentary Newsletter</a:t>
            </a:r>
            <a:endParaRPr/>
          </a:p>
        </p:txBody>
      </p:sp>
      <p:sp>
        <p:nvSpPr>
          <p:cNvPr id="231" name="Google Shape;231;p7"/>
          <p:cNvSpPr txBox="1">
            <a:spLocks noGrp="1"/>
          </p:cNvSpPr>
          <p:nvPr>
            <p:ph type="body" idx="6"/>
          </p:nvPr>
        </p:nvSpPr>
        <p:spPr>
          <a:xfrm>
            <a:off x="5200650" y="296776"/>
            <a:ext cx="1460500" cy="11570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1600"/>
              <a:t>National Newspapers</a:t>
            </a:r>
            <a:endParaRPr sz="1600"/>
          </a:p>
        </p:txBody>
      </p:sp>
      <p:sp>
        <p:nvSpPr>
          <p:cNvPr id="232" name="Google Shape;232;p7"/>
          <p:cNvSpPr txBox="1">
            <a:spLocks noGrp="1"/>
          </p:cNvSpPr>
          <p:nvPr>
            <p:ph type="body" idx="7"/>
          </p:nvPr>
        </p:nvSpPr>
        <p:spPr>
          <a:xfrm>
            <a:off x="5880100" y="2205335"/>
            <a:ext cx="10920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War Office</a:t>
            </a:r>
            <a:endParaRPr/>
          </a:p>
        </p:txBody>
      </p:sp>
      <p:sp>
        <p:nvSpPr>
          <p:cNvPr id="233" name="Google Shape;233;p7"/>
          <p:cNvSpPr txBox="1">
            <a:spLocks noGrp="1"/>
          </p:cNvSpPr>
          <p:nvPr>
            <p:ph type="body" idx="8"/>
          </p:nvPr>
        </p:nvSpPr>
        <p:spPr>
          <a:xfrm>
            <a:off x="6457950" y="3346847"/>
            <a:ext cx="1092000" cy="70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Board of Trade</a:t>
            </a:r>
            <a:endParaRPr/>
          </a:p>
        </p:txBody>
      </p:sp>
      <p:sp>
        <p:nvSpPr>
          <p:cNvPr id="234" name="Google Shape;234;p7"/>
          <p:cNvSpPr txBox="1">
            <a:spLocks noGrp="1"/>
          </p:cNvSpPr>
          <p:nvPr>
            <p:ph type="body" idx="9"/>
          </p:nvPr>
        </p:nvSpPr>
        <p:spPr>
          <a:xfrm>
            <a:off x="6737350" y="4987487"/>
            <a:ext cx="11046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900"/>
              <a:buNone/>
            </a:pPr>
            <a:r>
              <a:rPr lang="en-GB" sz="2000"/>
              <a:t>Services</a:t>
            </a:r>
            <a:endParaRPr/>
          </a:p>
        </p:txBody>
      </p:sp>
      <p:grpSp>
        <p:nvGrpSpPr>
          <p:cNvPr id="235" name="Google Shape;235;p7" title="man icon"/>
          <p:cNvGrpSpPr/>
          <p:nvPr/>
        </p:nvGrpSpPr>
        <p:grpSpPr>
          <a:xfrm>
            <a:off x="4788192" y="1461324"/>
            <a:ext cx="348875" cy="463571"/>
            <a:chOff x="3087207" y="2512379"/>
            <a:chExt cx="464919" cy="464919"/>
          </a:xfrm>
        </p:grpSpPr>
        <p:sp>
          <p:nvSpPr>
            <p:cNvPr id="236" name="Google Shape;236;p7"/>
            <p:cNvSpPr/>
            <p:nvPr/>
          </p:nvSpPr>
          <p:spPr>
            <a:xfrm>
              <a:off x="3087207" y="2512379"/>
              <a:ext cx="464919" cy="464919"/>
            </a:xfrm>
            <a:custGeom>
              <a:avLst/>
              <a:gdLst/>
              <a:ahLst/>
              <a:cxnLst/>
              <a:rect l="l" t="t" r="r" b="b"/>
              <a:pathLst>
                <a:path w="464919" h="464919" extrusionOk="0">
                  <a:moveTo>
                    <a:pt x="463074" y="463074"/>
                  </a:moveTo>
                  <a:lnTo>
                    <a:pt x="5535" y="463074"/>
                  </a:lnTo>
                  <a:lnTo>
                    <a:pt x="5535" y="5535"/>
                  </a:lnTo>
                  <a:lnTo>
                    <a:pt x="463074" y="5535"/>
                  </a:lnTo>
                  <a:lnTo>
                    <a:pt x="463074" y="463074"/>
                  </a:lnTo>
                  <a:close/>
                  <a:moveTo>
                    <a:pt x="49813" y="420272"/>
                  </a:moveTo>
                  <a:lnTo>
                    <a:pt x="418058" y="420272"/>
                  </a:lnTo>
                  <a:lnTo>
                    <a:pt x="418058" y="48337"/>
                  </a:lnTo>
                  <a:lnTo>
                    <a:pt x="49813" y="48337"/>
                  </a:lnTo>
                  <a:lnTo>
                    <a:pt x="49813" y="42027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237" name="Google Shape;237;p7"/>
            <p:cNvSpPr/>
            <p:nvPr/>
          </p:nvSpPr>
          <p:spPr>
            <a:xfrm>
              <a:off x="3212518" y="2593556"/>
              <a:ext cx="214010" cy="302566"/>
            </a:xfrm>
            <a:custGeom>
              <a:avLst/>
              <a:gdLst/>
              <a:ahLst/>
              <a:cxnLst/>
              <a:rect l="l" t="t" r="r" b="b"/>
              <a:pathLst>
                <a:path w="214010" h="302566" extrusionOk="0">
                  <a:moveTo>
                    <a:pt x="107517" y="5535"/>
                  </a:moveTo>
                  <a:cubicBezTo>
                    <a:pt x="103827" y="5535"/>
                    <a:pt x="99400" y="5535"/>
                    <a:pt x="95710" y="6273"/>
                  </a:cubicBezTo>
                  <a:cubicBezTo>
                    <a:pt x="94972" y="6273"/>
                    <a:pt x="94972" y="6273"/>
                    <a:pt x="94234" y="6273"/>
                  </a:cubicBezTo>
                  <a:cubicBezTo>
                    <a:pt x="90544" y="6273"/>
                    <a:pt x="87592" y="7011"/>
                    <a:pt x="84640" y="7749"/>
                  </a:cubicBezTo>
                  <a:cubicBezTo>
                    <a:pt x="80950" y="8487"/>
                    <a:pt x="77999" y="9225"/>
                    <a:pt x="74309" y="9963"/>
                  </a:cubicBezTo>
                  <a:cubicBezTo>
                    <a:pt x="74309" y="9963"/>
                    <a:pt x="74309" y="9963"/>
                    <a:pt x="73571" y="9963"/>
                  </a:cubicBezTo>
                  <a:cubicBezTo>
                    <a:pt x="66929" y="11439"/>
                    <a:pt x="60287" y="13652"/>
                    <a:pt x="54384" y="16604"/>
                  </a:cubicBezTo>
                  <a:cubicBezTo>
                    <a:pt x="48480" y="19556"/>
                    <a:pt x="43314" y="23246"/>
                    <a:pt x="38148" y="26936"/>
                  </a:cubicBezTo>
                  <a:cubicBezTo>
                    <a:pt x="35934" y="29150"/>
                    <a:pt x="33721" y="30626"/>
                    <a:pt x="31507" y="32839"/>
                  </a:cubicBezTo>
                  <a:cubicBezTo>
                    <a:pt x="22651" y="41695"/>
                    <a:pt x="16747" y="52027"/>
                    <a:pt x="12319" y="64572"/>
                  </a:cubicBezTo>
                  <a:cubicBezTo>
                    <a:pt x="11582" y="67524"/>
                    <a:pt x="10106" y="70476"/>
                    <a:pt x="9368" y="74166"/>
                  </a:cubicBezTo>
                  <a:cubicBezTo>
                    <a:pt x="8630" y="77117"/>
                    <a:pt x="7892" y="80069"/>
                    <a:pt x="7892" y="83021"/>
                  </a:cubicBezTo>
                  <a:cubicBezTo>
                    <a:pt x="7892" y="85235"/>
                    <a:pt x="7154" y="86711"/>
                    <a:pt x="7154" y="88925"/>
                  </a:cubicBezTo>
                  <a:cubicBezTo>
                    <a:pt x="7154" y="90401"/>
                    <a:pt x="6416" y="91877"/>
                    <a:pt x="6416" y="94091"/>
                  </a:cubicBezTo>
                  <a:cubicBezTo>
                    <a:pt x="6416" y="97781"/>
                    <a:pt x="5678" y="101470"/>
                    <a:pt x="5678" y="105898"/>
                  </a:cubicBezTo>
                  <a:cubicBezTo>
                    <a:pt x="5678" y="108850"/>
                    <a:pt x="6416" y="113278"/>
                    <a:pt x="7154" y="117706"/>
                  </a:cubicBezTo>
                  <a:cubicBezTo>
                    <a:pt x="7892" y="122134"/>
                    <a:pt x="8630" y="128037"/>
                    <a:pt x="10106" y="133203"/>
                  </a:cubicBezTo>
                  <a:cubicBezTo>
                    <a:pt x="10844" y="137631"/>
                    <a:pt x="12319" y="142797"/>
                    <a:pt x="13057" y="146486"/>
                  </a:cubicBezTo>
                  <a:cubicBezTo>
                    <a:pt x="13057" y="147224"/>
                    <a:pt x="13057" y="147224"/>
                    <a:pt x="13795" y="147962"/>
                  </a:cubicBezTo>
                  <a:cubicBezTo>
                    <a:pt x="14533" y="150914"/>
                    <a:pt x="15271" y="153866"/>
                    <a:pt x="16009" y="156080"/>
                  </a:cubicBezTo>
                  <a:cubicBezTo>
                    <a:pt x="13795" y="157556"/>
                    <a:pt x="12319" y="159032"/>
                    <a:pt x="10106" y="161246"/>
                  </a:cubicBezTo>
                  <a:cubicBezTo>
                    <a:pt x="7154" y="165674"/>
                    <a:pt x="4940" y="172315"/>
                    <a:pt x="5678" y="180433"/>
                  </a:cubicBezTo>
                  <a:cubicBezTo>
                    <a:pt x="8630" y="203310"/>
                    <a:pt x="22651" y="211427"/>
                    <a:pt x="27817" y="213641"/>
                  </a:cubicBezTo>
                  <a:cubicBezTo>
                    <a:pt x="29293" y="224711"/>
                    <a:pt x="35196" y="237256"/>
                    <a:pt x="44052" y="251278"/>
                  </a:cubicBezTo>
                  <a:cubicBezTo>
                    <a:pt x="53646" y="266037"/>
                    <a:pt x="66929" y="280058"/>
                    <a:pt x="83902" y="287438"/>
                  </a:cubicBezTo>
                  <a:lnTo>
                    <a:pt x="84640" y="288176"/>
                  </a:lnTo>
                  <a:cubicBezTo>
                    <a:pt x="90544" y="295556"/>
                    <a:pt x="98662" y="299983"/>
                    <a:pt x="108993" y="299983"/>
                  </a:cubicBezTo>
                  <a:cubicBezTo>
                    <a:pt x="118587" y="299983"/>
                    <a:pt x="127442" y="294818"/>
                    <a:pt x="133346" y="288176"/>
                  </a:cubicBezTo>
                  <a:lnTo>
                    <a:pt x="134084" y="287438"/>
                  </a:lnTo>
                  <a:cubicBezTo>
                    <a:pt x="150319" y="279320"/>
                    <a:pt x="163603" y="265299"/>
                    <a:pt x="173196" y="251278"/>
                  </a:cubicBezTo>
                  <a:cubicBezTo>
                    <a:pt x="182052" y="237994"/>
                    <a:pt x="187956" y="224711"/>
                    <a:pt x="189431" y="213641"/>
                  </a:cubicBezTo>
                  <a:cubicBezTo>
                    <a:pt x="193859" y="211427"/>
                    <a:pt x="208619" y="203310"/>
                    <a:pt x="211570" y="180433"/>
                  </a:cubicBezTo>
                  <a:cubicBezTo>
                    <a:pt x="212308" y="172315"/>
                    <a:pt x="210095" y="165674"/>
                    <a:pt x="207143" y="161246"/>
                  </a:cubicBezTo>
                  <a:cubicBezTo>
                    <a:pt x="204929" y="158294"/>
                    <a:pt x="203453" y="157556"/>
                    <a:pt x="201239" y="156080"/>
                  </a:cubicBezTo>
                  <a:cubicBezTo>
                    <a:pt x="201977" y="152390"/>
                    <a:pt x="203453" y="148700"/>
                    <a:pt x="204929" y="145010"/>
                  </a:cubicBezTo>
                  <a:lnTo>
                    <a:pt x="204929" y="144273"/>
                  </a:lnTo>
                  <a:cubicBezTo>
                    <a:pt x="204929" y="143535"/>
                    <a:pt x="204929" y="143535"/>
                    <a:pt x="205667" y="142797"/>
                  </a:cubicBezTo>
                  <a:cubicBezTo>
                    <a:pt x="207143" y="138369"/>
                    <a:pt x="207881" y="133941"/>
                    <a:pt x="208619" y="129513"/>
                  </a:cubicBezTo>
                  <a:cubicBezTo>
                    <a:pt x="209357" y="124347"/>
                    <a:pt x="210833" y="119182"/>
                    <a:pt x="210833" y="114754"/>
                  </a:cubicBezTo>
                  <a:cubicBezTo>
                    <a:pt x="210833" y="113278"/>
                    <a:pt x="210833" y="111802"/>
                    <a:pt x="211570" y="110326"/>
                  </a:cubicBezTo>
                  <a:cubicBezTo>
                    <a:pt x="211570" y="108112"/>
                    <a:pt x="212308" y="105160"/>
                    <a:pt x="212308" y="102946"/>
                  </a:cubicBezTo>
                  <a:cubicBezTo>
                    <a:pt x="212308" y="100732"/>
                    <a:pt x="212308" y="97781"/>
                    <a:pt x="212308" y="95567"/>
                  </a:cubicBezTo>
                  <a:cubicBezTo>
                    <a:pt x="212308" y="94091"/>
                    <a:pt x="212308" y="91877"/>
                    <a:pt x="212308" y="89663"/>
                  </a:cubicBezTo>
                  <a:lnTo>
                    <a:pt x="212308" y="88925"/>
                  </a:lnTo>
                  <a:cubicBezTo>
                    <a:pt x="212308" y="87449"/>
                    <a:pt x="211570" y="85973"/>
                    <a:pt x="211570" y="83759"/>
                  </a:cubicBezTo>
                  <a:cubicBezTo>
                    <a:pt x="211570" y="83021"/>
                    <a:pt x="211570" y="81545"/>
                    <a:pt x="210833" y="80807"/>
                  </a:cubicBezTo>
                  <a:cubicBezTo>
                    <a:pt x="210833" y="80069"/>
                    <a:pt x="210833" y="78593"/>
                    <a:pt x="210095" y="77856"/>
                  </a:cubicBezTo>
                  <a:cubicBezTo>
                    <a:pt x="210095" y="77117"/>
                    <a:pt x="210095" y="76380"/>
                    <a:pt x="209357" y="75642"/>
                  </a:cubicBezTo>
                  <a:cubicBezTo>
                    <a:pt x="209357" y="74904"/>
                    <a:pt x="208619" y="73428"/>
                    <a:pt x="208619" y="72690"/>
                  </a:cubicBezTo>
                  <a:cubicBezTo>
                    <a:pt x="208619" y="71952"/>
                    <a:pt x="207881" y="71214"/>
                    <a:pt x="207881" y="70476"/>
                  </a:cubicBezTo>
                  <a:cubicBezTo>
                    <a:pt x="207881" y="69000"/>
                    <a:pt x="207143" y="68262"/>
                    <a:pt x="207143" y="66786"/>
                  </a:cubicBezTo>
                  <a:cubicBezTo>
                    <a:pt x="207143" y="66048"/>
                    <a:pt x="207143" y="65310"/>
                    <a:pt x="206405" y="65310"/>
                  </a:cubicBezTo>
                  <a:cubicBezTo>
                    <a:pt x="205667" y="64572"/>
                    <a:pt x="205667" y="63096"/>
                    <a:pt x="204929" y="62358"/>
                  </a:cubicBezTo>
                  <a:cubicBezTo>
                    <a:pt x="204191" y="60882"/>
                    <a:pt x="203453" y="58668"/>
                    <a:pt x="202715" y="57192"/>
                  </a:cubicBezTo>
                  <a:cubicBezTo>
                    <a:pt x="202715" y="56454"/>
                    <a:pt x="201977" y="55717"/>
                    <a:pt x="201977" y="54978"/>
                  </a:cubicBezTo>
                  <a:cubicBezTo>
                    <a:pt x="201239" y="54241"/>
                    <a:pt x="200501" y="53503"/>
                    <a:pt x="200501" y="52027"/>
                  </a:cubicBezTo>
                  <a:cubicBezTo>
                    <a:pt x="199763" y="51289"/>
                    <a:pt x="199763" y="50551"/>
                    <a:pt x="199025" y="49813"/>
                  </a:cubicBezTo>
                  <a:cubicBezTo>
                    <a:pt x="198287" y="49075"/>
                    <a:pt x="197549" y="48337"/>
                    <a:pt x="197549" y="47599"/>
                  </a:cubicBezTo>
                  <a:cubicBezTo>
                    <a:pt x="196811" y="46861"/>
                    <a:pt x="196811" y="46123"/>
                    <a:pt x="196073" y="46123"/>
                  </a:cubicBezTo>
                  <a:cubicBezTo>
                    <a:pt x="195335" y="45385"/>
                    <a:pt x="194597" y="44647"/>
                    <a:pt x="193859" y="43909"/>
                  </a:cubicBezTo>
                  <a:cubicBezTo>
                    <a:pt x="193121" y="43171"/>
                    <a:pt x="192384" y="42433"/>
                    <a:pt x="191645" y="42433"/>
                  </a:cubicBezTo>
                  <a:cubicBezTo>
                    <a:pt x="190169" y="40957"/>
                    <a:pt x="188694" y="40219"/>
                    <a:pt x="187218" y="38743"/>
                  </a:cubicBezTo>
                  <a:cubicBezTo>
                    <a:pt x="180576" y="34315"/>
                    <a:pt x="173196" y="31364"/>
                    <a:pt x="164341" y="30626"/>
                  </a:cubicBezTo>
                  <a:cubicBezTo>
                    <a:pt x="162865" y="28412"/>
                    <a:pt x="159913" y="24722"/>
                    <a:pt x="156223" y="21770"/>
                  </a:cubicBezTo>
                  <a:cubicBezTo>
                    <a:pt x="154747" y="20294"/>
                    <a:pt x="153271" y="18818"/>
                    <a:pt x="151057" y="18080"/>
                  </a:cubicBezTo>
                  <a:cubicBezTo>
                    <a:pt x="151057" y="18080"/>
                    <a:pt x="150319" y="18080"/>
                    <a:pt x="150319" y="17342"/>
                  </a:cubicBezTo>
                  <a:cubicBezTo>
                    <a:pt x="150319" y="17342"/>
                    <a:pt x="149581" y="17342"/>
                    <a:pt x="149581" y="16604"/>
                  </a:cubicBezTo>
                  <a:cubicBezTo>
                    <a:pt x="148106" y="15128"/>
                    <a:pt x="145891" y="14390"/>
                    <a:pt x="143678" y="12914"/>
                  </a:cubicBezTo>
                  <a:cubicBezTo>
                    <a:pt x="137036" y="9225"/>
                    <a:pt x="129656" y="6273"/>
                    <a:pt x="119325" y="5535"/>
                  </a:cubicBezTo>
                  <a:cubicBezTo>
                    <a:pt x="118587" y="5535"/>
                    <a:pt x="118587" y="5535"/>
                    <a:pt x="117849" y="5535"/>
                  </a:cubicBezTo>
                  <a:cubicBezTo>
                    <a:pt x="117111" y="5535"/>
                    <a:pt x="117111" y="5535"/>
                    <a:pt x="116373" y="5535"/>
                  </a:cubicBezTo>
                  <a:cubicBezTo>
                    <a:pt x="113421" y="5535"/>
                    <a:pt x="110469" y="5535"/>
                    <a:pt x="107517" y="5535"/>
                  </a:cubicBezTo>
                  <a:close/>
                  <a:moveTo>
                    <a:pt x="156961" y="84497"/>
                  </a:moveTo>
                  <a:cubicBezTo>
                    <a:pt x="162865" y="94091"/>
                    <a:pt x="173196" y="113278"/>
                    <a:pt x="173196" y="133203"/>
                  </a:cubicBezTo>
                  <a:cubicBezTo>
                    <a:pt x="173196" y="144273"/>
                    <a:pt x="177624" y="161984"/>
                    <a:pt x="191645" y="163460"/>
                  </a:cubicBezTo>
                  <a:cubicBezTo>
                    <a:pt x="193121" y="164198"/>
                    <a:pt x="194597" y="165674"/>
                    <a:pt x="196073" y="167887"/>
                  </a:cubicBezTo>
                  <a:cubicBezTo>
                    <a:pt x="197549" y="170839"/>
                    <a:pt x="199025" y="173791"/>
                    <a:pt x="198287" y="178957"/>
                  </a:cubicBezTo>
                  <a:cubicBezTo>
                    <a:pt x="196073" y="199620"/>
                    <a:pt x="181314" y="203310"/>
                    <a:pt x="181314" y="203310"/>
                  </a:cubicBezTo>
                  <a:cubicBezTo>
                    <a:pt x="179100" y="204048"/>
                    <a:pt x="176886" y="206262"/>
                    <a:pt x="176886" y="208476"/>
                  </a:cubicBezTo>
                  <a:cubicBezTo>
                    <a:pt x="176148" y="215855"/>
                    <a:pt x="170982" y="229877"/>
                    <a:pt x="162127" y="243160"/>
                  </a:cubicBezTo>
                  <a:cubicBezTo>
                    <a:pt x="153271" y="256443"/>
                    <a:pt x="140726" y="269727"/>
                    <a:pt x="127442" y="275631"/>
                  </a:cubicBezTo>
                  <a:cubicBezTo>
                    <a:pt x="126704" y="276369"/>
                    <a:pt x="125228" y="277106"/>
                    <a:pt x="124490" y="277844"/>
                  </a:cubicBezTo>
                  <a:cubicBezTo>
                    <a:pt x="120801" y="283010"/>
                    <a:pt x="114897" y="286700"/>
                    <a:pt x="108255" y="286700"/>
                  </a:cubicBezTo>
                  <a:cubicBezTo>
                    <a:pt x="101613" y="286700"/>
                    <a:pt x="95710" y="283010"/>
                    <a:pt x="92020" y="277844"/>
                  </a:cubicBezTo>
                  <a:cubicBezTo>
                    <a:pt x="91282" y="277106"/>
                    <a:pt x="90544" y="276369"/>
                    <a:pt x="89068" y="275631"/>
                  </a:cubicBezTo>
                  <a:cubicBezTo>
                    <a:pt x="75785" y="268989"/>
                    <a:pt x="63239" y="256443"/>
                    <a:pt x="54384" y="243160"/>
                  </a:cubicBezTo>
                  <a:cubicBezTo>
                    <a:pt x="45528" y="229877"/>
                    <a:pt x="39624" y="215117"/>
                    <a:pt x="38886" y="208476"/>
                  </a:cubicBezTo>
                  <a:cubicBezTo>
                    <a:pt x="38886" y="206262"/>
                    <a:pt x="36672" y="204048"/>
                    <a:pt x="34458" y="203310"/>
                  </a:cubicBezTo>
                  <a:cubicBezTo>
                    <a:pt x="34458" y="203310"/>
                    <a:pt x="19699" y="198882"/>
                    <a:pt x="17485" y="178219"/>
                  </a:cubicBezTo>
                  <a:cubicBezTo>
                    <a:pt x="16747" y="173053"/>
                    <a:pt x="18223" y="170101"/>
                    <a:pt x="19699" y="167149"/>
                  </a:cubicBezTo>
                  <a:cubicBezTo>
                    <a:pt x="20437" y="165674"/>
                    <a:pt x="21175" y="164936"/>
                    <a:pt x="21913" y="164198"/>
                  </a:cubicBezTo>
                  <a:cubicBezTo>
                    <a:pt x="22651" y="164198"/>
                    <a:pt x="22651" y="164198"/>
                    <a:pt x="23389" y="164198"/>
                  </a:cubicBezTo>
                  <a:cubicBezTo>
                    <a:pt x="35934" y="164198"/>
                    <a:pt x="40362" y="142797"/>
                    <a:pt x="42576" y="132465"/>
                  </a:cubicBezTo>
                  <a:cubicBezTo>
                    <a:pt x="46266" y="112540"/>
                    <a:pt x="68405" y="106636"/>
                    <a:pt x="100138" y="106636"/>
                  </a:cubicBezTo>
                  <a:cubicBezTo>
                    <a:pt x="132608" y="108112"/>
                    <a:pt x="148843" y="94091"/>
                    <a:pt x="156961" y="84497"/>
                  </a:cubicBezTo>
                  <a:close/>
                  <a:moveTo>
                    <a:pt x="73571" y="165674"/>
                  </a:moveTo>
                  <a:cubicBezTo>
                    <a:pt x="68405" y="165674"/>
                    <a:pt x="63977" y="170101"/>
                    <a:pt x="63977" y="175267"/>
                  </a:cubicBezTo>
                  <a:cubicBezTo>
                    <a:pt x="63977" y="180433"/>
                    <a:pt x="68405" y="184861"/>
                    <a:pt x="73571" y="184861"/>
                  </a:cubicBezTo>
                  <a:cubicBezTo>
                    <a:pt x="78736" y="184861"/>
                    <a:pt x="83164" y="180433"/>
                    <a:pt x="83164" y="175267"/>
                  </a:cubicBezTo>
                  <a:cubicBezTo>
                    <a:pt x="83164" y="170101"/>
                    <a:pt x="78736" y="165674"/>
                    <a:pt x="73571" y="165674"/>
                  </a:cubicBezTo>
                  <a:close/>
                  <a:moveTo>
                    <a:pt x="144416" y="165674"/>
                  </a:moveTo>
                  <a:cubicBezTo>
                    <a:pt x="139250" y="165674"/>
                    <a:pt x="134822" y="170101"/>
                    <a:pt x="134822" y="175267"/>
                  </a:cubicBezTo>
                  <a:cubicBezTo>
                    <a:pt x="134822" y="180433"/>
                    <a:pt x="139250" y="184861"/>
                    <a:pt x="144416" y="184861"/>
                  </a:cubicBezTo>
                  <a:cubicBezTo>
                    <a:pt x="149581" y="184861"/>
                    <a:pt x="154009" y="180433"/>
                    <a:pt x="154009" y="175267"/>
                  </a:cubicBezTo>
                  <a:cubicBezTo>
                    <a:pt x="154009" y="170101"/>
                    <a:pt x="149581" y="165674"/>
                    <a:pt x="144416" y="16567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grpSp>
      <p:sp>
        <p:nvSpPr>
          <p:cNvPr id="238" name="Google Shape;238;p7" title="star icon"/>
          <p:cNvSpPr/>
          <p:nvPr/>
        </p:nvSpPr>
        <p:spPr>
          <a:xfrm>
            <a:off x="3717718" y="4194203"/>
            <a:ext cx="466469" cy="590373"/>
          </a:xfrm>
          <a:custGeom>
            <a:avLst/>
            <a:gdLst/>
            <a:ahLst/>
            <a:cxnLst/>
            <a:rect l="l" t="t" r="r" b="b"/>
            <a:pathLst>
              <a:path w="619892" h="590373" extrusionOk="0">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pic>
        <p:nvPicPr>
          <p:cNvPr id="239" name="Google Shape;239;p7" descr="Box trolley"/>
          <p:cNvPicPr preferRelativeResize="0"/>
          <p:nvPr/>
        </p:nvPicPr>
        <p:blipFill rotWithShape="1">
          <a:blip r:embed="rId4">
            <a:alphaModFix/>
          </a:blip>
          <a:srcRect/>
          <a:stretch/>
        </p:blipFill>
        <p:spPr>
          <a:xfrm>
            <a:off x="6661150" y="2864078"/>
            <a:ext cx="575659" cy="666522"/>
          </a:xfrm>
          <a:prstGeom prst="rect">
            <a:avLst/>
          </a:prstGeom>
          <a:noFill/>
          <a:ln>
            <a:noFill/>
          </a:ln>
        </p:spPr>
      </p:pic>
      <p:pic>
        <p:nvPicPr>
          <p:cNvPr id="240" name="Google Shape;240;p7" descr="Video camera"/>
          <p:cNvPicPr preferRelativeResize="0"/>
          <p:nvPr/>
        </p:nvPicPr>
        <p:blipFill rotWithShape="1">
          <a:blip r:embed="rId5">
            <a:alphaModFix/>
          </a:blip>
          <a:srcRect/>
          <a:stretch/>
        </p:blipFill>
        <p:spPr>
          <a:xfrm>
            <a:off x="4033230" y="2553966"/>
            <a:ext cx="575660" cy="575660"/>
          </a:xfrm>
          <a:prstGeom prst="rect">
            <a:avLst/>
          </a:prstGeom>
          <a:noFill/>
          <a:ln>
            <a:noFill/>
          </a:ln>
        </p:spPr>
      </p:pic>
      <p:pic>
        <p:nvPicPr>
          <p:cNvPr id="241" name="Google Shape;241;p7" descr="Telephone"/>
          <p:cNvPicPr preferRelativeResize="0"/>
          <p:nvPr/>
        </p:nvPicPr>
        <p:blipFill rotWithShape="1">
          <a:blip r:embed="rId6">
            <a:alphaModFix/>
          </a:blip>
          <a:srcRect/>
          <a:stretch/>
        </p:blipFill>
        <p:spPr>
          <a:xfrm>
            <a:off x="6083299" y="1509728"/>
            <a:ext cx="685800" cy="685800"/>
          </a:xfrm>
          <a:prstGeom prst="rect">
            <a:avLst/>
          </a:prstGeom>
          <a:noFill/>
          <a:ln>
            <a:noFill/>
          </a:ln>
        </p:spPr>
      </p:pic>
      <p:pic>
        <p:nvPicPr>
          <p:cNvPr id="242" name="Google Shape;242;p7" descr="Team"/>
          <p:cNvPicPr preferRelativeResize="0"/>
          <p:nvPr/>
        </p:nvPicPr>
        <p:blipFill rotWithShape="1">
          <a:blip r:embed="rId7">
            <a:alphaModFix/>
          </a:blip>
          <a:srcRect/>
          <a:stretch/>
        </p:blipFill>
        <p:spPr>
          <a:xfrm>
            <a:off x="6972300" y="4457309"/>
            <a:ext cx="577851" cy="692769"/>
          </a:xfrm>
          <a:prstGeom prst="rect">
            <a:avLst/>
          </a:prstGeom>
          <a:noFill/>
          <a:ln>
            <a:noFill/>
          </a:ln>
        </p:spPr>
      </p:pic>
      <p:sp>
        <p:nvSpPr>
          <p:cNvPr id="243" name="Google Shape;243;p7"/>
          <p:cNvSpPr txBox="1"/>
          <p:nvPr/>
        </p:nvSpPr>
        <p:spPr>
          <a:xfrm>
            <a:off x="5302250" y="4054847"/>
            <a:ext cx="781049" cy="28031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Films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D</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V</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S</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I</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O</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Garamond"/>
                <a:ea typeface="Garamond"/>
                <a:cs typeface="Garamond"/>
                <a:sym typeface="Garamond"/>
              </a:rPr>
              <a:t>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1012</Words>
  <Application>Microsoft Office PowerPoint</Application>
  <PresentationFormat>On-screen Show (4:3)</PresentationFormat>
  <Paragraphs>101</Paragraphs>
  <Slides>15</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-apple-system</vt:lpstr>
      <vt:lpstr>Times New Roman</vt:lpstr>
      <vt:lpstr>Garamond</vt:lpstr>
      <vt:lpstr>Calibri</vt:lpstr>
      <vt:lpstr>Arial</vt:lpstr>
      <vt:lpstr>Office Theme</vt:lpstr>
      <vt:lpstr>Parallax</vt:lpstr>
      <vt:lpstr>Office Theme</vt:lpstr>
      <vt:lpstr>The Ministry of Information and the British Film Hero during World War 2  </vt:lpstr>
      <vt:lpstr>“To do film history today, one has to become an economic historian, a legal expert, a sociologist, know about censorship, read trade papers and fan magazines”  Thomas Elsaesser, ‘The New Film History’ Monthly Film Bulletin, Autumn 1986 </vt:lpstr>
      <vt:lpstr>PowerPoint Presentation</vt:lpstr>
      <vt:lpstr>PowerPoint Presentation</vt:lpstr>
      <vt:lpstr>Ministry of Information</vt:lpstr>
      <vt:lpstr>PowerPoint Presentation</vt:lpstr>
      <vt:lpstr>PowerPoint Presentation</vt:lpstr>
      <vt:lpstr>Ministry Of Information Hierarchy 1941 (Addition of Ideas Committee)</vt:lpstr>
      <vt:lpstr>Pressures on the Films Division 1939</vt:lpstr>
      <vt:lpstr>Sources</vt:lpstr>
      <vt:lpstr>PowerPoint Presentation</vt:lpstr>
      <vt:lpstr>Exercises</vt:lpstr>
      <vt:lpstr>Exercises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Ministry of Information and the British Film Hero during World War 2  </dc:title>
  <cp:lastModifiedBy>Robert Williamson</cp:lastModifiedBy>
  <cp:revision>9</cp:revision>
  <dcterms:modified xsi:type="dcterms:W3CDTF">2023-11-19T17:58:56Z</dcterms:modified>
</cp:coreProperties>
</file>